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7"/>
  </p:notesMasterIdLst>
  <p:sldIdLst>
    <p:sldId id="256" r:id="rId2"/>
    <p:sldId id="259" r:id="rId3"/>
    <p:sldId id="257" r:id="rId4"/>
    <p:sldId id="322" r:id="rId5"/>
    <p:sldId id="265" r:id="rId6"/>
    <p:sldId id="305" r:id="rId7"/>
    <p:sldId id="306" r:id="rId8"/>
    <p:sldId id="266" r:id="rId9"/>
    <p:sldId id="309" r:id="rId10"/>
    <p:sldId id="310" r:id="rId11"/>
    <p:sldId id="311" r:id="rId12"/>
    <p:sldId id="312" r:id="rId13"/>
    <p:sldId id="333" r:id="rId14"/>
    <p:sldId id="272" r:id="rId15"/>
    <p:sldId id="267" r:id="rId16"/>
    <p:sldId id="337" r:id="rId17"/>
    <p:sldId id="338" r:id="rId18"/>
    <p:sldId id="334" r:id="rId19"/>
    <p:sldId id="339" r:id="rId20"/>
    <p:sldId id="335" r:id="rId21"/>
    <p:sldId id="332" r:id="rId22"/>
    <p:sldId id="348" r:id="rId23"/>
    <p:sldId id="336" r:id="rId24"/>
    <p:sldId id="343" r:id="rId25"/>
    <p:sldId id="340" r:id="rId26"/>
    <p:sldId id="344" r:id="rId27"/>
    <p:sldId id="371" r:id="rId28"/>
    <p:sldId id="372" r:id="rId29"/>
    <p:sldId id="324" r:id="rId30"/>
    <p:sldId id="268" r:id="rId31"/>
    <p:sldId id="321" r:id="rId32"/>
    <p:sldId id="346" r:id="rId33"/>
    <p:sldId id="347" r:id="rId34"/>
    <p:sldId id="329" r:id="rId35"/>
    <p:sldId id="325" r:id="rId36"/>
    <p:sldId id="341" r:id="rId37"/>
    <p:sldId id="349" r:id="rId38"/>
    <p:sldId id="350" r:id="rId39"/>
    <p:sldId id="353" r:id="rId40"/>
    <p:sldId id="354" r:id="rId41"/>
    <p:sldId id="360" r:id="rId42"/>
    <p:sldId id="355" r:id="rId43"/>
    <p:sldId id="356" r:id="rId44"/>
    <p:sldId id="361" r:id="rId45"/>
    <p:sldId id="358" r:id="rId46"/>
    <p:sldId id="359" r:id="rId47"/>
    <p:sldId id="363" r:id="rId48"/>
    <p:sldId id="362" r:id="rId49"/>
    <p:sldId id="364" r:id="rId50"/>
    <p:sldId id="365" r:id="rId51"/>
    <p:sldId id="366" r:id="rId52"/>
    <p:sldId id="367" r:id="rId53"/>
    <p:sldId id="369" r:id="rId54"/>
    <p:sldId id="368" r:id="rId55"/>
    <p:sldId id="370" r:id="rId5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8"/>
    <p:restoredTop sz="88511"/>
  </p:normalViewPr>
  <p:slideViewPr>
    <p:cSldViewPr snapToGrid="0" snapToObjects="1">
      <p:cViewPr varScale="1">
        <p:scale>
          <a:sx n="121" d="100"/>
          <a:sy n="121" d="100"/>
        </p:scale>
        <p:origin x="-4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16</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17</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18</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19</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1949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21</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22</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208759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23</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4033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77544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25</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26</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extLst>
      <p:ext uri="{BB962C8B-B14F-4D97-AF65-F5344CB8AC3E}">
        <p14:creationId xmlns:p14="http://schemas.microsoft.com/office/powerpoint/2010/main" val="366776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6023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861621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29</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04859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30</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662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1678110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92827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394735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1004190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747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5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724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5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48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9466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the applicable actions, we unify the current state against the precondition of each schema.</a:t>
            </a:r>
          </a:p>
          <a:p>
            <a:r>
              <a:rPr lang="en-US" dirty="0"/>
              <a:t>For each unification that successfully results in a </a:t>
            </a:r>
            <a:r>
              <a:rPr lang="en-US" dirty="0" err="1"/>
              <a:t>substituion</a:t>
            </a:r>
            <a:r>
              <a:rPr lang="en-US" dirty="0"/>
              <a:t>, we apply the </a:t>
            </a:r>
            <a:r>
              <a:rPr lang="en-US" dirty="0" err="1"/>
              <a:t>subsition</a:t>
            </a:r>
            <a:r>
              <a:rPr lang="en-US" dirty="0"/>
              <a:t> to yield a ground action with no variables. </a:t>
            </a:r>
          </a:p>
          <a:p>
            <a:r>
              <a:rPr lang="en-US" dirty="0"/>
              <a:t>Each action schema might unify in </a:t>
            </a:r>
            <a:r>
              <a:rPr lang="en-US" dirty="0" err="1"/>
              <a:t>sevral</a:t>
            </a:r>
            <a:r>
              <a:rPr lang="en-US" dirty="0"/>
              <a:t> different ways.</a:t>
            </a:r>
          </a:p>
          <a:p>
            <a:r>
              <a:rPr lang="en-US" dirty="0"/>
              <a:t>This potentially means that we’ll have too many nodes in our search graph.</a:t>
            </a:r>
          </a:p>
          <a:p>
            <a:endParaRPr lang="en-US" dirty="0"/>
          </a:p>
          <a:p>
            <a:r>
              <a:rPr lang="en-US" dirty="0"/>
              <a:t>For instance consider if we had the drop action, and we started with the lantern. in our inventory.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762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0525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0849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222621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55</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423477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1" y="802307"/>
            <a:ext cx="4890889" cy="1297265"/>
            <a:chOff x="900898" y="880853"/>
            <a:chExt cx="4244100" cy="1297265"/>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11541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2">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3">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extLst>
      <p:ext uri="{BB962C8B-B14F-4D97-AF65-F5344CB8AC3E}">
        <p14:creationId xmlns:p14="http://schemas.microsoft.com/office/powerpoint/2010/main" val="90626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dirty="0"/>
              <a:t>Generalized algorithm to solve search problems </a:t>
            </a:r>
            <a:endParaRPr sz="2200" dirty="0"/>
          </a:p>
          <a:p>
            <a:pPr marL="0" lvl="0" indent="0" algn="l" rtl="0">
              <a:lnSpc>
                <a:spcPct val="100000"/>
              </a:lnSpc>
              <a:spcBef>
                <a:spcPts val="1000"/>
              </a:spcBef>
              <a:spcAft>
                <a:spcPts val="0"/>
              </a:spcAft>
              <a:buClr>
                <a:schemeClr val="accent2"/>
              </a:buClr>
              <a:buSzPts val="2100"/>
              <a:buNone/>
            </a:pPr>
            <a:r>
              <a:rPr lang="en-US" sz="2200" b="1" dirty="0">
                <a:solidFill>
                  <a:srgbClr val="DD8801"/>
                </a:solidFill>
              </a:rPr>
              <a:t>Enumerate in some order all possible paths from the initial state</a:t>
            </a:r>
            <a:endParaRPr sz="2200" b="1" dirty="0">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dirty="0"/>
              <a:t>Here: search through </a:t>
            </a:r>
            <a:r>
              <a:rPr lang="en-US" sz="2200" b="1" i="1" dirty="0">
                <a:solidFill>
                  <a:srgbClr val="DD8801"/>
                </a:solidFill>
              </a:rPr>
              <a:t>explicit tree generation</a:t>
            </a:r>
            <a:endParaRPr sz="2200" b="1" i="1" dirty="0">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dirty="0"/>
              <a:t>ROOT= initial state.</a:t>
            </a:r>
            <a:endParaRPr sz="2200" dirty="0"/>
          </a:p>
          <a:p>
            <a:pPr marL="1143000" lvl="2" indent="-228600" algn="l" rtl="0">
              <a:lnSpc>
                <a:spcPct val="100000"/>
              </a:lnSpc>
              <a:spcBef>
                <a:spcPts val="500"/>
              </a:spcBef>
              <a:spcAft>
                <a:spcPts val="0"/>
              </a:spcAft>
              <a:buClr>
                <a:schemeClr val="dk1"/>
              </a:buClr>
              <a:buSzPts val="2000"/>
              <a:buChar char="•"/>
            </a:pPr>
            <a:r>
              <a:rPr lang="en-US" sz="2200" dirty="0"/>
              <a:t>Nodes in search tree generated through </a:t>
            </a:r>
            <a:r>
              <a:rPr lang="en-US" sz="2200" b="1" i="1" dirty="0">
                <a:solidFill>
                  <a:srgbClr val="DD8801"/>
                </a:solidFill>
              </a:rPr>
              <a:t>transition model</a:t>
            </a:r>
            <a:endParaRPr sz="2200" b="1" dirty="0">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dirty="0"/>
              <a:t>Tree search treats different paths to the same node as distinct</a:t>
            </a:r>
            <a:endParaRPr sz="2200" dirty="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95429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7622927" y="3737716"/>
            <a:ext cx="4569073" cy="1915533"/>
            <a:chOff x="6946911" y="3664746"/>
            <a:chExt cx="4569073" cy="1915533"/>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664746"/>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0" y="3610988"/>
            <a:ext cx="11891263" cy="24008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2200" dirty="0"/>
              <a:t>function TREE-SEARCH(</a:t>
            </a:r>
            <a:r>
              <a:rPr lang="en-US" sz="2200" i="1" dirty="0"/>
              <a:t>problem, strategy</a:t>
            </a:r>
            <a:r>
              <a:rPr lang="en-US" sz="2200" dirty="0"/>
              <a:t>) return a solution or failure</a:t>
            </a:r>
          </a:p>
          <a:p>
            <a:pPr marL="0" indent="0">
              <a:buSzPct val="100000"/>
              <a:buFont typeface="Noto Sans Symbols"/>
              <a:buNone/>
            </a:pPr>
            <a:r>
              <a:rPr lang="en-US" sz="2200" dirty="0"/>
              <a:t>	Initialize frontier  to the </a:t>
            </a:r>
            <a:r>
              <a:rPr lang="en-US" sz="2200" i="1" dirty="0"/>
              <a:t>initial state</a:t>
            </a:r>
            <a:r>
              <a:rPr lang="en-US" sz="2200" dirty="0"/>
              <a:t> of the </a:t>
            </a:r>
            <a:r>
              <a:rPr lang="en-US" sz="2200" i="1" dirty="0"/>
              <a:t>problem</a:t>
            </a:r>
            <a:endParaRPr lang="en-US" sz="2200" dirty="0"/>
          </a:p>
          <a:p>
            <a:pPr marL="0" indent="0">
              <a:buSzPct val="100000"/>
              <a:buFont typeface="Noto Sans Symbols"/>
              <a:buNone/>
            </a:pPr>
            <a:r>
              <a:rPr lang="en-US" sz="2200" dirty="0"/>
              <a:t>	do </a:t>
            </a:r>
          </a:p>
          <a:p>
            <a:pPr marL="0" indent="0">
              <a:buSzPct val="100000"/>
              <a:buFont typeface="Noto Sans Symbols"/>
              <a:buNone/>
            </a:pPr>
            <a:r>
              <a:rPr lang="en-US" sz="2200" dirty="0"/>
              <a:t>		if the frontier is empty then return </a:t>
            </a:r>
            <a:r>
              <a:rPr lang="en-US" sz="2200" i="1" dirty="0"/>
              <a:t>failure</a:t>
            </a:r>
            <a:endParaRPr lang="en-US" sz="2200" dirty="0"/>
          </a:p>
          <a:p>
            <a:pPr marL="0" indent="0">
              <a:buSzPct val="100000"/>
              <a:buFont typeface="Noto Sans Symbols"/>
              <a:buNone/>
            </a:pPr>
            <a:r>
              <a:rPr lang="en-US" sz="2200" dirty="0"/>
              <a:t>		</a:t>
            </a:r>
            <a:r>
              <a:rPr lang="en-US" sz="2200" i="1" dirty="0">
                <a:solidFill>
                  <a:srgbClr val="0070C0"/>
                </a:solidFill>
              </a:rPr>
              <a:t>choose leaf node for expansion according to strategy &amp; remove from frontier</a:t>
            </a:r>
            <a:endParaRPr lang="en-US" sz="2200" dirty="0"/>
          </a:p>
          <a:p>
            <a:pPr marL="0" indent="0">
              <a:buSzPct val="100000"/>
              <a:buFont typeface="Noto Sans Symbols"/>
              <a:buNone/>
            </a:pPr>
            <a:r>
              <a:rPr lang="en-US" sz="2200" dirty="0"/>
              <a:t>		if node contains goal state then return </a:t>
            </a:r>
            <a:r>
              <a:rPr lang="en-US" sz="2200" i="1" dirty="0"/>
              <a:t>solution</a:t>
            </a:r>
            <a:endParaRPr lang="en-US" sz="2200" dirty="0"/>
          </a:p>
          <a:p>
            <a:pPr marL="0" indent="0">
              <a:buSzPct val="100000"/>
              <a:buFont typeface="Noto Sans Symbols"/>
              <a:buNone/>
            </a:pPr>
            <a:r>
              <a:rPr lang="en-US" sz="2200" dirty="0"/>
              <a:t>		else expand the node and add resulting nodes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extLst>
              <p:ext uri="{D42A27DB-BD31-4B8C-83A1-F6EECF244321}">
                <p14:modId xmlns:p14="http://schemas.microsoft.com/office/powerpoint/2010/main" val="1499408940"/>
              </p:ext>
            </p:extLst>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extLst>
              <p:ext uri="{D42A27DB-BD31-4B8C-83A1-F6EECF244321}">
                <p14:modId xmlns:p14="http://schemas.microsoft.com/office/powerpoint/2010/main" val="2015679593"/>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extLst>
              <p:ext uri="{D42A27DB-BD31-4B8C-83A1-F6EECF244321}">
                <p14:modId xmlns:p14="http://schemas.microsoft.com/office/powerpoint/2010/main" val="2303041977"/>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extLst>
              <p:ext uri="{D42A27DB-BD31-4B8C-83A1-F6EECF244321}">
                <p14:modId xmlns:p14="http://schemas.microsoft.com/office/powerpoint/2010/main" val="1884053210"/>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70556991"/>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extLst>
              <p:ext uri="{D42A27DB-BD31-4B8C-83A1-F6EECF244321}">
                <p14:modId xmlns:p14="http://schemas.microsoft.com/office/powerpoint/2010/main" val="219145676"/>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extLst>
              <p:ext uri="{D42A27DB-BD31-4B8C-83A1-F6EECF244321}">
                <p14:modId xmlns:p14="http://schemas.microsoft.com/office/powerpoint/2010/main" val="46780128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extLst>
              <p:ext uri="{D42A27DB-BD31-4B8C-83A1-F6EECF244321}">
                <p14:modId xmlns:p14="http://schemas.microsoft.com/office/powerpoint/2010/main" val="2260570197"/>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extLst>
              <p:ext uri="{D42A27DB-BD31-4B8C-83A1-F6EECF244321}">
                <p14:modId xmlns:p14="http://schemas.microsoft.com/office/powerpoint/2010/main" val="1986047226"/>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extLst>
              <p:ext uri="{D42A27DB-BD31-4B8C-83A1-F6EECF244321}">
                <p14:modId xmlns:p14="http://schemas.microsoft.com/office/powerpoint/2010/main" val="2719302421"/>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2168784941"/>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930582039"/>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66945330"/>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sp>
        <p:nvSpPr>
          <p:cNvPr id="153" name="TextBox 152">
            <a:extLst>
              <a:ext uri="{FF2B5EF4-FFF2-40B4-BE49-F238E27FC236}">
                <a16:creationId xmlns:a16="http://schemas.microsoft.com/office/drawing/2014/main" id="{4D270217-B6B8-2C4D-9A6E-58F5AFC3FE7C}"/>
              </a:ext>
            </a:extLst>
          </p:cNvPr>
          <p:cNvSpPr txBox="1"/>
          <p:nvPr/>
        </p:nvSpPr>
        <p:spPr>
          <a:xfrm>
            <a:off x="2468033" y="2145084"/>
            <a:ext cx="2417811" cy="307777"/>
          </a:xfrm>
          <a:prstGeom prst="rect">
            <a:avLst/>
          </a:prstGeom>
          <a:noFill/>
        </p:spPr>
        <p:txBody>
          <a:bodyPr wrap="square">
            <a:spAutoFit/>
          </a:bodyPr>
          <a:lstStyle/>
          <a:p>
            <a:r>
              <a:rPr lang="en-US" sz="1400" b="1" dirty="0">
                <a:solidFill>
                  <a:srgbClr val="DD8801"/>
                </a:solidFill>
              </a:rPr>
              <a:t>Max Branching Factor = 4</a:t>
            </a:r>
            <a:endParaRPr lang="en-US" dirty="0"/>
          </a:p>
        </p:txBody>
      </p: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78" name="Rounded Rectangle 77">
            <a:extLst>
              <a:ext uri="{FF2B5EF4-FFF2-40B4-BE49-F238E27FC236}">
                <a16:creationId xmlns:a16="http://schemas.microsoft.com/office/drawing/2014/main" id="{5ED011C7-F9BB-EA4B-94DF-AE0C95E9F162}"/>
              </a:ext>
            </a:extLst>
          </p:cNvPr>
          <p:cNvSpPr/>
          <p:nvPr/>
        </p:nvSpPr>
        <p:spPr>
          <a:xfrm>
            <a:off x="5496028" y="1182279"/>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CDEEDA10-9C90-1B4A-BA33-D151D0635CC2}"/>
              </a:ext>
            </a:extLst>
          </p:cNvPr>
          <p:cNvSpPr/>
          <p:nvPr/>
        </p:nvSpPr>
        <p:spPr>
          <a:xfrm>
            <a:off x="4225535" y="444579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60F64912-1C68-C540-B55F-C5B4D0075C05}"/>
              </a:ext>
            </a:extLst>
          </p:cNvPr>
          <p:cNvSpPr/>
          <p:nvPr/>
        </p:nvSpPr>
        <p:spPr>
          <a:xfrm>
            <a:off x="8280693" y="443563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B375B709-2459-6142-B21A-7AFED03066B5}"/>
              </a:ext>
            </a:extLst>
          </p:cNvPr>
          <p:cNvSpPr/>
          <p:nvPr/>
        </p:nvSpPr>
        <p:spPr>
          <a:xfrm>
            <a:off x="58366" y="4439232"/>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61" name="TextBox 160">
            <a:extLst>
              <a:ext uri="{FF2B5EF4-FFF2-40B4-BE49-F238E27FC236}">
                <a16:creationId xmlns:a16="http://schemas.microsoft.com/office/drawing/2014/main" id="{D83956DA-A98F-9848-A6B4-E8F3A79D2895}"/>
              </a:ext>
            </a:extLst>
          </p:cNvPr>
          <p:cNvSpPr txBox="1"/>
          <p:nvPr/>
        </p:nvSpPr>
        <p:spPr>
          <a:xfrm>
            <a:off x="181186" y="3922573"/>
            <a:ext cx="1180767" cy="523220"/>
          </a:xfrm>
          <a:prstGeom prst="rect">
            <a:avLst/>
          </a:prstGeom>
          <a:noFill/>
        </p:spPr>
        <p:txBody>
          <a:bodyPr wrap="square">
            <a:spAutoFit/>
          </a:bodyPr>
          <a:lstStyle/>
          <a:p>
            <a:r>
              <a:rPr lang="en-US" sz="1400" b="1" dirty="0">
                <a:solidFill>
                  <a:srgbClr val="DD8801"/>
                </a:solidFill>
              </a:rPr>
              <a:t>Repeated State </a:t>
            </a:r>
            <a:endParaRPr lang="en-US" dirty="0"/>
          </a:p>
        </p:txBody>
      </p:sp>
    </p:spTree>
    <p:extLst>
      <p:ext uri="{BB962C8B-B14F-4D97-AF65-F5344CB8AC3E}">
        <p14:creationId xmlns:p14="http://schemas.microsoft.com/office/powerpoint/2010/main" val="303558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4" y="1137175"/>
            <a:ext cx="11872065"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20</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Strategies</a:t>
            </a:r>
            <a:endParaRPr dirty="0"/>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Several classic search algorithms differ only by the order of how they expand their search trees</a:t>
            </a:r>
            <a:endParaRPr sz="2200" dirty="0"/>
          </a:p>
          <a:p>
            <a:pPr marL="457200" lvl="1" indent="0" algn="l" rtl="0">
              <a:lnSpc>
                <a:spcPct val="90000"/>
              </a:lnSpc>
              <a:spcBef>
                <a:spcPts val="500"/>
              </a:spcBef>
              <a:spcAft>
                <a:spcPts val="0"/>
              </a:spcAft>
              <a:buClr>
                <a:schemeClr val="dk1"/>
              </a:buClr>
              <a:buSzPts val="2000"/>
              <a:buNone/>
            </a:pPr>
            <a:endParaRPr lang="en-US" sz="2200" dirty="0"/>
          </a:p>
          <a:p>
            <a:pPr marL="0" indent="0">
              <a:spcBef>
                <a:spcPts val="500"/>
              </a:spcBef>
              <a:buSzPts val="2000"/>
            </a:pPr>
            <a:r>
              <a:rPr lang="en-US" sz="2200" dirty="0"/>
              <a:t>You can implement them by using different queue data structures </a:t>
            </a:r>
          </a:p>
          <a:p>
            <a:pPr marL="0" indent="0">
              <a:spcBef>
                <a:spcPts val="500"/>
              </a:spcBef>
              <a:buSzPts val="2000"/>
            </a:pPr>
            <a:endParaRPr lang="en-US" sz="2200" dirty="0"/>
          </a:p>
          <a:p>
            <a:pPr marL="457200" lvl="1" indent="0">
              <a:buSzPts val="2000"/>
              <a:buNone/>
            </a:pPr>
            <a:r>
              <a:rPr lang="en-US" sz="2200" b="1" dirty="0">
                <a:solidFill>
                  <a:schemeClr val="accent2"/>
                </a:solidFill>
              </a:rPr>
              <a:t>Depth-first search </a:t>
            </a:r>
            <a:r>
              <a:rPr lang="en-US" sz="2200" dirty="0"/>
              <a:t>= LIFO queue</a:t>
            </a:r>
          </a:p>
          <a:p>
            <a:pPr marL="457200" lvl="1" indent="0">
              <a:buSzPts val="2000"/>
              <a:buNone/>
            </a:pPr>
            <a:r>
              <a:rPr lang="en-US" sz="2200" b="1" dirty="0">
                <a:solidFill>
                  <a:schemeClr val="accent2"/>
                </a:solidFill>
              </a:rPr>
              <a:t>Breadth-first search </a:t>
            </a:r>
            <a:r>
              <a:rPr lang="en-US" sz="2200" dirty="0"/>
              <a:t>= FIFO queue</a:t>
            </a:r>
          </a:p>
          <a:p>
            <a:pPr marL="457200" lvl="1" indent="0">
              <a:buSzPts val="2000"/>
              <a:buNone/>
            </a:pPr>
            <a:r>
              <a:rPr lang="en-US" sz="2200" b="1" dirty="0">
                <a:solidFill>
                  <a:schemeClr val="accent2"/>
                </a:solidFill>
              </a:rPr>
              <a:t>Greedy best-first search </a:t>
            </a:r>
            <a:r>
              <a:rPr lang="en-US" sz="2200" dirty="0">
                <a:solidFill>
                  <a:schemeClr val="tx1"/>
                </a:solidFill>
              </a:rPr>
              <a:t>or</a:t>
            </a:r>
            <a:r>
              <a:rPr lang="en-US" sz="2200" dirty="0">
                <a:solidFill>
                  <a:schemeClr val="accent2"/>
                </a:solidFill>
              </a:rPr>
              <a:t> </a:t>
            </a:r>
            <a:r>
              <a:rPr lang="en-US" sz="2200" b="1" dirty="0">
                <a:solidFill>
                  <a:schemeClr val="accent2"/>
                </a:solidFill>
              </a:rPr>
              <a:t>A* search </a:t>
            </a:r>
            <a:r>
              <a:rPr lang="en-US" sz="2200" dirty="0"/>
              <a:t>= Priority queue </a:t>
            </a:r>
            <a:br>
              <a:rPr lang="en-US" sz="2200" dirty="0"/>
            </a:br>
            <a:r>
              <a:rPr lang="en-US" sz="2200" dirty="0"/>
              <a:t>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432878C9-E1A0-CF41-8822-DDC3222CAC36}"/>
              </a:ext>
            </a:extLst>
          </p:cNvPr>
          <p:cNvGrpSpPr/>
          <p:nvPr/>
        </p:nvGrpSpPr>
        <p:grpSpPr>
          <a:xfrm>
            <a:off x="5937984" y="3726346"/>
            <a:ext cx="1838960" cy="1752600"/>
            <a:chOff x="5937984" y="3726346"/>
            <a:chExt cx="1838960" cy="1752600"/>
          </a:xfrm>
        </p:grpSpPr>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386945677"/>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3" name="Group 12">
            <a:extLst>
              <a:ext uri="{FF2B5EF4-FFF2-40B4-BE49-F238E27FC236}">
                <a16:creationId xmlns:a16="http://schemas.microsoft.com/office/drawing/2014/main" id="{9B999833-F499-8144-8C4D-06D4C5CCF9F6}"/>
              </a:ext>
            </a:extLst>
          </p:cNvPr>
          <p:cNvGrpSpPr/>
          <p:nvPr/>
        </p:nvGrpSpPr>
        <p:grpSpPr>
          <a:xfrm>
            <a:off x="5607784" y="3726346"/>
            <a:ext cx="838200" cy="1752600"/>
            <a:chOff x="5607784" y="3726346"/>
            <a:chExt cx="838200" cy="1752600"/>
          </a:xfrm>
        </p:grpSpPr>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8" name="Google Shape;318;p21"/>
            <p:cNvGraphicFramePr/>
            <p:nvPr>
              <p:extLst>
                <p:ext uri="{D42A27DB-BD31-4B8C-83A1-F6EECF244321}">
                  <p14:modId xmlns:p14="http://schemas.microsoft.com/office/powerpoint/2010/main" val="1403372910"/>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7" name="Group 16">
            <a:extLst>
              <a:ext uri="{FF2B5EF4-FFF2-40B4-BE49-F238E27FC236}">
                <a16:creationId xmlns:a16="http://schemas.microsoft.com/office/drawing/2014/main" id="{4DEF41DE-828F-7947-895E-59BD3A464F85}"/>
              </a:ext>
            </a:extLst>
          </p:cNvPr>
          <p:cNvGrpSpPr/>
          <p:nvPr/>
        </p:nvGrpSpPr>
        <p:grpSpPr>
          <a:xfrm>
            <a:off x="10180102" y="3861262"/>
            <a:ext cx="1932940" cy="1617684"/>
            <a:chOff x="10180102" y="3861262"/>
            <a:chExt cx="1932940" cy="1617684"/>
          </a:xfrm>
        </p:grpSpPr>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1" name="Google Shape;321;p21"/>
            <p:cNvGraphicFramePr/>
            <p:nvPr>
              <p:extLst>
                <p:ext uri="{D42A27DB-BD31-4B8C-83A1-F6EECF244321}">
                  <p14:modId xmlns:p14="http://schemas.microsoft.com/office/powerpoint/2010/main" val="1710137805"/>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6" name="Group 15">
            <a:extLst>
              <a:ext uri="{FF2B5EF4-FFF2-40B4-BE49-F238E27FC236}">
                <a16:creationId xmlns:a16="http://schemas.microsoft.com/office/drawing/2014/main" id="{EF2EB30E-7475-3640-97A9-E9903A666614}"/>
              </a:ext>
            </a:extLst>
          </p:cNvPr>
          <p:cNvGrpSpPr/>
          <p:nvPr/>
        </p:nvGrpSpPr>
        <p:grpSpPr>
          <a:xfrm>
            <a:off x="9865996" y="3861262"/>
            <a:ext cx="838200" cy="1621165"/>
            <a:chOff x="9865996" y="3861262"/>
            <a:chExt cx="838200" cy="1621165"/>
          </a:xfrm>
        </p:grpSpPr>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2" name="Google Shape;322;p21"/>
            <p:cNvGraphicFramePr/>
            <p:nvPr>
              <p:extLst>
                <p:ext uri="{D42A27DB-BD31-4B8C-83A1-F6EECF244321}">
                  <p14:modId xmlns:p14="http://schemas.microsoft.com/office/powerpoint/2010/main" val="3383426847"/>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a:solidFill>
                              <a:srgbClr val="FF0000"/>
                            </a:solidFill>
                            <a:latin typeface="Times New Roman"/>
                            <a:ea typeface="Times New Roman"/>
                            <a:cs typeface="Times New Roman"/>
                            <a:sym typeface="Times New Roman"/>
                          </a:rPr>
                          <a:t>4</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lvl="0"/>
            <a:r>
              <a:rPr lang="en-US" dirty="0">
                <a:latin typeface="Arial"/>
                <a:ea typeface="Arial"/>
                <a:cs typeface="Arial"/>
                <a:sym typeface="Arial"/>
              </a:rPr>
              <a:t>8-Puzzle</a:t>
            </a:r>
            <a:r>
              <a:rPr lang="en-US" dirty="0">
                <a:solidFill>
                  <a:schemeClr val="dk1"/>
                </a:solidFill>
                <a:latin typeface="Arial"/>
                <a:ea typeface="Arial"/>
                <a:cs typeface="Arial"/>
                <a:sym typeface="Arial"/>
              </a:rPr>
              <a:t> </a:t>
            </a:r>
            <a:r>
              <a:rPr lang="en-US" dirty="0"/>
              <a:t>Breadth-first search</a:t>
            </a:r>
            <a:endParaRPr dirty="0">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15" name="Group 14">
            <a:extLst>
              <a:ext uri="{FF2B5EF4-FFF2-40B4-BE49-F238E27FC236}">
                <a16:creationId xmlns:a16="http://schemas.microsoft.com/office/drawing/2014/main" id="{9B8F1495-6A21-804C-A470-95240A83337A}"/>
              </a:ext>
            </a:extLst>
          </p:cNvPr>
          <p:cNvGrpSpPr/>
          <p:nvPr/>
        </p:nvGrpSpPr>
        <p:grpSpPr>
          <a:xfrm>
            <a:off x="8430042" y="3861262"/>
            <a:ext cx="1750060" cy="1617684"/>
            <a:chOff x="8430042" y="3861262"/>
            <a:chExt cx="1750060" cy="1617684"/>
          </a:xfrm>
        </p:grpSpPr>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298306284"/>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 name="Group 11">
            <a:extLst>
              <a:ext uri="{FF2B5EF4-FFF2-40B4-BE49-F238E27FC236}">
                <a16:creationId xmlns:a16="http://schemas.microsoft.com/office/drawing/2014/main" id="{90BFB2AE-FB15-194F-837E-654F6BE386A6}"/>
              </a:ext>
            </a:extLst>
          </p:cNvPr>
          <p:cNvGrpSpPr/>
          <p:nvPr/>
        </p:nvGrpSpPr>
        <p:grpSpPr>
          <a:xfrm>
            <a:off x="4383504" y="3726346"/>
            <a:ext cx="1554480" cy="1742440"/>
            <a:chOff x="4383504" y="3726346"/>
            <a:chExt cx="1554480" cy="1742440"/>
          </a:xfrm>
        </p:grpSpPr>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1943504566"/>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grpSp>
        <p:nvGrpSpPr>
          <p:cNvPr id="5" name="Group 4">
            <a:extLst>
              <a:ext uri="{FF2B5EF4-FFF2-40B4-BE49-F238E27FC236}">
                <a16:creationId xmlns:a16="http://schemas.microsoft.com/office/drawing/2014/main" id="{6E07B06D-A47D-A248-AAFE-39E261C2827B}"/>
              </a:ext>
            </a:extLst>
          </p:cNvPr>
          <p:cNvGrpSpPr/>
          <p:nvPr/>
        </p:nvGrpSpPr>
        <p:grpSpPr>
          <a:xfrm>
            <a:off x="2061785" y="2168077"/>
            <a:ext cx="3988033" cy="1558269"/>
            <a:chOff x="2061785" y="2168077"/>
            <a:chExt cx="3988033" cy="1558269"/>
          </a:xfrm>
        </p:grpSpPr>
        <p:graphicFrame>
          <p:nvGraphicFramePr>
            <p:cNvPr id="306" name="Google Shape;306;p21"/>
            <p:cNvGraphicFramePr/>
            <p:nvPr>
              <p:extLst>
                <p:ext uri="{D42A27DB-BD31-4B8C-83A1-F6EECF244321}">
                  <p14:modId xmlns:p14="http://schemas.microsoft.com/office/powerpoint/2010/main" val="2790828144"/>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9" name="Google Shape;309;p21"/>
            <p:cNvCxnSpPr>
              <a:cxnSpLocks/>
              <a:endCxn id="306" idx="0"/>
            </p:cNvCxnSpPr>
            <p:nvPr/>
          </p:nvCxnSpPr>
          <p:spPr>
            <a:xfrm flipH="1">
              <a:off x="2480885" y="2168077"/>
              <a:ext cx="3568933" cy="662349"/>
            </a:xfrm>
            <a:prstGeom prst="straightConnector1">
              <a:avLst/>
            </a:prstGeom>
            <a:noFill/>
            <a:ln w="9525" cap="flat" cmpd="sng">
              <a:solidFill>
                <a:schemeClr val="dk1"/>
              </a:solidFill>
              <a:prstDash val="solid"/>
              <a:miter lim="800000"/>
              <a:headEnd type="none" w="sm" len="sm"/>
              <a:tailEnd type="triangle" w="med" len="med"/>
            </a:ln>
          </p:spPr>
        </p:cxn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grpSp>
      <p:grpSp>
        <p:nvGrpSpPr>
          <p:cNvPr id="6" name="Group 5">
            <a:extLst>
              <a:ext uri="{FF2B5EF4-FFF2-40B4-BE49-F238E27FC236}">
                <a16:creationId xmlns:a16="http://schemas.microsoft.com/office/drawing/2014/main" id="{5F4FE493-2CF5-1145-9B53-5E764B519508}"/>
              </a:ext>
            </a:extLst>
          </p:cNvPr>
          <p:cNvGrpSpPr/>
          <p:nvPr/>
        </p:nvGrpSpPr>
        <p:grpSpPr>
          <a:xfrm>
            <a:off x="4858966" y="2183296"/>
            <a:ext cx="1498118" cy="1543050"/>
            <a:chOff x="4858966" y="2183296"/>
            <a:chExt cx="1498118" cy="1543050"/>
          </a:xfrm>
        </p:grpSpPr>
        <p:graphicFrame>
          <p:nvGraphicFramePr>
            <p:cNvPr id="305" name="Google Shape;305;p21"/>
            <p:cNvGraphicFramePr/>
            <p:nvPr>
              <p:extLst>
                <p:ext uri="{D42A27DB-BD31-4B8C-83A1-F6EECF244321}">
                  <p14:modId xmlns:p14="http://schemas.microsoft.com/office/powerpoint/2010/main" val="880536852"/>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grpSp>
      <p:grpSp>
        <p:nvGrpSpPr>
          <p:cNvPr id="7" name="Group 6">
            <a:extLst>
              <a:ext uri="{FF2B5EF4-FFF2-40B4-BE49-F238E27FC236}">
                <a16:creationId xmlns:a16="http://schemas.microsoft.com/office/drawing/2014/main" id="{8125337D-D745-D448-8D15-A545732681D1}"/>
              </a:ext>
            </a:extLst>
          </p:cNvPr>
          <p:cNvGrpSpPr/>
          <p:nvPr/>
        </p:nvGrpSpPr>
        <p:grpSpPr>
          <a:xfrm>
            <a:off x="6059904" y="2183296"/>
            <a:ext cx="4539298" cy="1677966"/>
            <a:chOff x="6059904" y="2183296"/>
            <a:chExt cx="4539298" cy="1677966"/>
          </a:xfrm>
        </p:grpSpPr>
        <p:graphicFrame>
          <p:nvGraphicFramePr>
            <p:cNvPr id="307" name="Google Shape;307;p21"/>
            <p:cNvGraphicFramePr/>
            <p:nvPr>
              <p:extLst>
                <p:ext uri="{D42A27DB-BD31-4B8C-83A1-F6EECF244321}">
                  <p14:modId xmlns:p14="http://schemas.microsoft.com/office/powerpoint/2010/main" val="1472038854"/>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grpSp>
      <p:grpSp>
        <p:nvGrpSpPr>
          <p:cNvPr id="8" name="Group 7">
            <a:extLst>
              <a:ext uri="{FF2B5EF4-FFF2-40B4-BE49-F238E27FC236}">
                <a16:creationId xmlns:a16="http://schemas.microsoft.com/office/drawing/2014/main" id="{6B831E4E-9B34-4C4C-9478-0E28B64B1D11}"/>
              </a:ext>
            </a:extLst>
          </p:cNvPr>
          <p:cNvGrpSpPr/>
          <p:nvPr/>
        </p:nvGrpSpPr>
        <p:grpSpPr>
          <a:xfrm>
            <a:off x="6100246" y="2178244"/>
            <a:ext cx="5174596" cy="614082"/>
            <a:chOff x="6100246" y="2178244"/>
            <a:chExt cx="5174596" cy="614082"/>
          </a:xfrm>
        </p:grpSpPr>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grpSp>
      <p:grpSp>
        <p:nvGrpSpPr>
          <p:cNvPr id="10" name="Group 9">
            <a:extLst>
              <a:ext uri="{FF2B5EF4-FFF2-40B4-BE49-F238E27FC236}">
                <a16:creationId xmlns:a16="http://schemas.microsoft.com/office/drawing/2014/main" id="{A3A3CE8A-177B-6B4A-86EB-BDEE1DF54B0C}"/>
              </a:ext>
            </a:extLst>
          </p:cNvPr>
          <p:cNvGrpSpPr/>
          <p:nvPr/>
        </p:nvGrpSpPr>
        <p:grpSpPr>
          <a:xfrm>
            <a:off x="1503144" y="3726346"/>
            <a:ext cx="1760816" cy="1752600"/>
            <a:chOff x="1503144" y="3726346"/>
            <a:chExt cx="1760816" cy="1752600"/>
          </a:xfrm>
        </p:grpSpPr>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0" name="Google Shape;320;p21"/>
            <p:cNvGraphicFramePr/>
            <p:nvPr>
              <p:extLst>
                <p:ext uri="{D42A27DB-BD31-4B8C-83A1-F6EECF244321}">
                  <p14:modId xmlns:p14="http://schemas.microsoft.com/office/powerpoint/2010/main" val="2894441225"/>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3</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grpSp>
      <p:grpSp>
        <p:nvGrpSpPr>
          <p:cNvPr id="11" name="Group 10">
            <a:extLst>
              <a:ext uri="{FF2B5EF4-FFF2-40B4-BE49-F238E27FC236}">
                <a16:creationId xmlns:a16="http://schemas.microsoft.com/office/drawing/2014/main" id="{F09056BB-5FD8-E340-9EBF-D20EAFDD0133}"/>
              </a:ext>
            </a:extLst>
          </p:cNvPr>
          <p:cNvGrpSpPr/>
          <p:nvPr/>
        </p:nvGrpSpPr>
        <p:grpSpPr>
          <a:xfrm>
            <a:off x="2480885" y="3726346"/>
            <a:ext cx="1771150" cy="1752600"/>
            <a:chOff x="2480885" y="3726346"/>
            <a:chExt cx="1771150" cy="1752600"/>
          </a:xfrm>
        </p:grpSpPr>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9" name="Google Shape;319;p21"/>
            <p:cNvGraphicFramePr/>
            <p:nvPr>
              <p:extLst>
                <p:ext uri="{D42A27DB-BD31-4B8C-83A1-F6EECF244321}">
                  <p14:modId xmlns:p14="http://schemas.microsoft.com/office/powerpoint/2010/main" val="149849511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grpSp>
      <p:grpSp>
        <p:nvGrpSpPr>
          <p:cNvPr id="9" name="Group 8">
            <a:extLst>
              <a:ext uri="{FF2B5EF4-FFF2-40B4-BE49-F238E27FC236}">
                <a16:creationId xmlns:a16="http://schemas.microsoft.com/office/drawing/2014/main" id="{9D6543A2-E38C-B84E-B92C-1C152C71986B}"/>
              </a:ext>
            </a:extLst>
          </p:cNvPr>
          <p:cNvGrpSpPr/>
          <p:nvPr/>
        </p:nvGrpSpPr>
        <p:grpSpPr>
          <a:xfrm>
            <a:off x="207744" y="3726346"/>
            <a:ext cx="2273141" cy="1752600"/>
            <a:chOff x="207744" y="3726346"/>
            <a:chExt cx="2273141" cy="1752600"/>
          </a:xfrm>
        </p:grpSpPr>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4220212"/>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grpSp>
    </p:spTree>
    <p:extLst>
      <p:ext uri="{BB962C8B-B14F-4D97-AF65-F5344CB8AC3E}">
        <p14:creationId xmlns:p14="http://schemas.microsoft.com/office/powerpoint/2010/main" val="23307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Algorithms</a:t>
            </a:r>
            <a:endParaRPr dirty="0"/>
          </a:p>
        </p:txBody>
      </p:sp>
      <p:sp>
        <p:nvSpPr>
          <p:cNvPr id="469" name="Google Shape;469;p27"/>
          <p:cNvSpPr txBox="1">
            <a:spLocks noGrp="1"/>
          </p:cNvSpPr>
          <p:nvPr>
            <p:ph type="body" idx="1"/>
          </p:nvPr>
        </p:nvSpPr>
        <p:spPr>
          <a:xfrm>
            <a:off x="414663" y="133355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 Dimensions for evaluation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Completeness</a:t>
            </a:r>
            <a:r>
              <a:rPr lang="en-US" sz="2200" i="1" dirty="0">
                <a:solidFill>
                  <a:srgbClr val="DD8801"/>
                </a:solidFill>
              </a:rPr>
              <a:t>-</a:t>
            </a:r>
            <a:r>
              <a:rPr lang="en-US" sz="2200" i="1" dirty="0">
                <a:solidFill>
                  <a:schemeClr val="accent2"/>
                </a:solidFill>
              </a:rPr>
              <a:t> </a:t>
            </a:r>
            <a:r>
              <a:rPr lang="en-US" sz="2200" dirty="0"/>
              <a:t>always find the solution?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Optimality</a:t>
            </a:r>
            <a:r>
              <a:rPr lang="en-US" sz="2200" i="1" dirty="0">
                <a:solidFill>
                  <a:srgbClr val="DD8801"/>
                </a:solidFill>
              </a:rPr>
              <a:t> </a:t>
            </a:r>
            <a:r>
              <a:rPr lang="en-US" sz="2200" dirty="0"/>
              <a:t>- finds a least cost solution (lowest path cost) first?</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Time complexity </a:t>
            </a:r>
            <a:r>
              <a:rPr lang="en-US" sz="2200" dirty="0"/>
              <a:t>- # of nodes generated </a:t>
            </a:r>
            <a:r>
              <a:rPr lang="en-US" sz="2200" i="1" dirty="0">
                <a:solidFill>
                  <a:srgbClr val="DD8801"/>
                </a:solidFill>
              </a:rPr>
              <a:t>(worst case) </a:t>
            </a:r>
            <a:endParaRPr lang="en-US" sz="2200" dirty="0">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Space complexity </a:t>
            </a:r>
            <a:r>
              <a:rPr lang="en-US" sz="2200" b="1" dirty="0"/>
              <a:t>- # of nodes simultaneously in memory </a:t>
            </a:r>
            <a:r>
              <a:rPr lang="en-US" sz="2200" i="1" dirty="0">
                <a:solidFill>
                  <a:srgbClr val="DD8801"/>
                </a:solidFill>
              </a:rPr>
              <a:t>(worst case) </a:t>
            </a:r>
            <a:endParaRPr lang="en-US" sz="2200" b="1" i="1" dirty="0">
              <a:solidFill>
                <a:srgbClr val="DD8801"/>
              </a:solidFill>
            </a:endParaRPr>
          </a:p>
          <a:p>
            <a:pPr marL="457200" lvl="1" indent="0" algn="l" rtl="0">
              <a:lnSpc>
                <a:spcPct val="90000"/>
              </a:lnSpc>
              <a:spcBef>
                <a:spcPts val="500"/>
              </a:spcBef>
              <a:spcAft>
                <a:spcPts val="0"/>
              </a:spcAft>
              <a:buClr>
                <a:schemeClr val="accent2"/>
              </a:buClr>
              <a:buSzPts val="600"/>
              <a:buNone/>
            </a:pPr>
            <a:r>
              <a:rPr lang="en-US" sz="2200" b="1" i="1" dirty="0">
                <a:solidFill>
                  <a:schemeClr val="accent2"/>
                </a:solidFill>
              </a:rPr>
              <a:t>  </a:t>
            </a:r>
            <a:endParaRPr lang="en-US" sz="2200" dirty="0"/>
          </a:p>
          <a:p>
            <a:pPr marL="0" lvl="0" indent="0" algn="l" rtl="0">
              <a:lnSpc>
                <a:spcPct val="90000"/>
              </a:lnSpc>
              <a:spcBef>
                <a:spcPts val="1000"/>
              </a:spcBef>
              <a:spcAft>
                <a:spcPts val="0"/>
              </a:spcAft>
              <a:buClr>
                <a:schemeClr val="dk1"/>
              </a:buClr>
              <a:buSzPts val="2000"/>
              <a:buNone/>
            </a:pPr>
            <a:r>
              <a:rPr lang="en-US" sz="2200" dirty="0"/>
              <a:t>Time/space complexity variables</a:t>
            </a:r>
          </a:p>
          <a:p>
            <a:pPr marL="685800" lvl="1" indent="-228600" algn="l" rtl="0">
              <a:lnSpc>
                <a:spcPct val="90000"/>
              </a:lnSpc>
              <a:spcBef>
                <a:spcPts val="500"/>
              </a:spcBef>
              <a:spcAft>
                <a:spcPts val="0"/>
              </a:spcAft>
              <a:buClr>
                <a:schemeClr val="dk1"/>
              </a:buClr>
              <a:buSzPts val="2000"/>
              <a:buChar char="•"/>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lgn="l" rtl="0">
              <a:lnSpc>
                <a:spcPct val="90000"/>
              </a:lnSpc>
              <a:spcBef>
                <a:spcPts val="500"/>
              </a:spcBef>
              <a:spcAft>
                <a:spcPts val="0"/>
              </a:spcAft>
              <a:buClr>
                <a:schemeClr val="dk1"/>
              </a:buClr>
              <a:buSzPts val="2000"/>
              <a:buChar char="•"/>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lgn="l" rtl="0">
              <a:lnSpc>
                <a:spcPct val="90000"/>
              </a:lnSpc>
              <a:spcBef>
                <a:spcPts val="500"/>
              </a:spcBef>
              <a:spcAft>
                <a:spcPts val="0"/>
              </a:spcAft>
              <a:buClr>
                <a:schemeClr val="dk1"/>
              </a:buClr>
              <a:buSzPts val="2000"/>
              <a:buChar char="•"/>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extLst>
      <p:ext uri="{BB962C8B-B14F-4D97-AF65-F5344CB8AC3E}">
        <p14:creationId xmlns:p14="http://schemas.microsoft.com/office/powerpoint/2010/main" val="198548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sz="2400" b="1" dirty="0">
                <a:solidFill>
                  <a:srgbClr val="0D89AC"/>
                </a:solidFill>
              </a:rPr>
              <a:t>Complete? </a:t>
            </a:r>
            <a:r>
              <a:rPr lang="en-US" sz="2400" b="1" dirty="0">
                <a:solidFill>
                  <a:srgbClr val="CC0099"/>
                </a:solidFill>
              </a:rPr>
              <a:t>	</a:t>
            </a:r>
            <a:r>
              <a:rPr lang="en-US" sz="2400" dirty="0">
                <a:solidFill>
                  <a:srgbClr val="CC0099"/>
                </a:solidFill>
              </a:rPr>
              <a:t>		</a:t>
            </a:r>
            <a:r>
              <a:rPr lang="en-US" sz="2400" dirty="0"/>
              <a:t>Yes (if </a:t>
            </a:r>
            <a:r>
              <a:rPr lang="en-US" sz="2400" i="1" dirty="0"/>
              <a:t>b</a:t>
            </a:r>
            <a:r>
              <a:rPr lang="en-US" sz="2400" dirty="0"/>
              <a:t> is finite)</a:t>
            </a:r>
          </a:p>
          <a:p>
            <a:pPr marL="0" lvl="0" indent="0">
              <a:buClr>
                <a:srgbClr val="CC0099"/>
              </a:buClr>
              <a:buSzPts val="2000"/>
            </a:pPr>
            <a:r>
              <a:rPr lang="en-US" sz="2400" b="1" dirty="0">
                <a:solidFill>
                  <a:srgbClr val="0D89AC"/>
                </a:solidFill>
              </a:rPr>
              <a:t>Optimal? </a:t>
            </a:r>
            <a:r>
              <a:rPr lang="en-US" sz="2400" dirty="0">
                <a:solidFill>
                  <a:srgbClr val="0D89AC"/>
                </a:solidFill>
              </a:rPr>
              <a:t>	</a:t>
            </a:r>
            <a:r>
              <a:rPr lang="en-US" sz="2400" dirty="0"/>
              <a:t>		Yes, if cost = 1 per step</a:t>
            </a:r>
            <a:br>
              <a:rPr lang="en-US" sz="2400" dirty="0"/>
            </a:br>
            <a:r>
              <a:rPr lang="en-US" sz="2400" dirty="0"/>
              <a:t>					(not optimal in general)</a:t>
            </a:r>
            <a:endParaRPr sz="2400"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Time Complexity? </a:t>
            </a:r>
            <a:r>
              <a:rPr lang="en-US" sz="2400" dirty="0"/>
              <a:t>	</a:t>
            </a:r>
            <a:r>
              <a:rPr lang="en-US" sz="2400" i="1" dirty="0"/>
              <a:t>1+b+b</a:t>
            </a:r>
            <a:r>
              <a:rPr lang="en-US" sz="2400" i="1" baseline="30000" dirty="0"/>
              <a:t>2</a:t>
            </a:r>
            <a:r>
              <a:rPr lang="en-US" sz="2400" i="1" dirty="0"/>
              <a:t>+b</a:t>
            </a:r>
            <a:r>
              <a:rPr lang="en-US" sz="2400" i="1" baseline="30000" dirty="0"/>
              <a:t>3</a:t>
            </a:r>
            <a:r>
              <a:rPr lang="en-US" sz="2400" dirty="0"/>
              <a:t>+… +</a:t>
            </a:r>
            <a:r>
              <a:rPr lang="en-US" sz="2400" i="1" dirty="0"/>
              <a:t>b</a:t>
            </a:r>
            <a:r>
              <a:rPr lang="en-US" sz="2400" i="1" baseline="30000" dirty="0"/>
              <a:t>d</a:t>
            </a:r>
            <a:r>
              <a:rPr lang="en-US" sz="2400" dirty="0"/>
              <a:t> = O(b</a:t>
            </a:r>
            <a:r>
              <a:rPr lang="en-US" sz="2400" baseline="30000" dirty="0"/>
              <a:t>d</a:t>
            </a:r>
            <a:r>
              <a:rPr lang="en-US" sz="2400" dirty="0"/>
              <a:t>)</a:t>
            </a:r>
            <a:endParaRPr sz="2400" i="1"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Space Complexity? </a:t>
            </a:r>
            <a:r>
              <a:rPr lang="en-US" sz="2400" dirty="0"/>
              <a:t>	</a:t>
            </a:r>
            <a:r>
              <a:rPr lang="en-US" sz="2400" i="1" dirty="0"/>
              <a:t>O(b</a:t>
            </a:r>
            <a:r>
              <a:rPr lang="en-US" sz="2400" i="1" baseline="30000" dirty="0"/>
              <a:t>d</a:t>
            </a:r>
            <a:r>
              <a:rPr lang="en-US" sz="2400" i="1" dirty="0"/>
              <a:t>)</a:t>
            </a:r>
            <a:r>
              <a:rPr lang="en-US" sz="2400" dirty="0"/>
              <a:t> (keeps every node in memory)</a:t>
            </a:r>
            <a:endParaRPr sz="2400" dirty="0">
              <a:solidFill>
                <a:srgbClr val="FF0000"/>
              </a:solidFill>
            </a:endParaRPr>
          </a:p>
          <a:p>
            <a:pPr marL="457200" lvl="1" indent="0">
              <a:buClr>
                <a:schemeClr val="accent2"/>
              </a:buClr>
              <a:buSzPts val="600"/>
              <a:buNone/>
            </a:pPr>
            <a:endParaRPr lang="en-US" sz="2200" dirty="0"/>
          </a:p>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extLst>
      <p:ext uri="{BB962C8B-B14F-4D97-AF65-F5344CB8AC3E}">
        <p14:creationId xmlns:p14="http://schemas.microsoft.com/office/powerpoint/2010/main" val="168075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BFS versus DFS</a:t>
            </a:r>
            <a:endParaRPr dirty="0"/>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dirty="0"/>
              <a:t>Breadth-first</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Complete, </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Optimal</a:t>
            </a:r>
            <a:br>
              <a:rPr lang="en-US" sz="2400" dirty="0"/>
            </a:br>
            <a:r>
              <a:rPr lang="en-US" sz="2400" dirty="0">
                <a:solidFill>
                  <a:srgbClr val="C00000"/>
                </a:solidFill>
                <a:latin typeface="Arial"/>
                <a:ea typeface="Arial"/>
                <a:cs typeface="Arial"/>
                <a:sym typeface="Arial"/>
              </a:rPr>
              <a:t>🗷 </a:t>
            </a:r>
            <a:r>
              <a:rPr lang="en-US" sz="2400" i="1" dirty="0"/>
              <a:t>but </a:t>
            </a:r>
            <a:r>
              <a:rPr lang="en-US" sz="2400" dirty="0"/>
              <a:t>uses </a:t>
            </a:r>
            <a:r>
              <a:rPr lang="en-US" sz="2400" i="1" dirty="0"/>
              <a:t>O(b</a:t>
            </a:r>
            <a:r>
              <a:rPr lang="en-US" sz="2400" i="1" baseline="30000" dirty="0"/>
              <a:t>d</a:t>
            </a:r>
            <a:r>
              <a:rPr lang="en-US" sz="2400" dirty="0"/>
              <a:t>) space</a:t>
            </a:r>
            <a:endParaRPr sz="2400" dirty="0"/>
          </a:p>
          <a:p>
            <a:pPr marL="457200" lvl="1" indent="0" algn="l" rtl="0">
              <a:lnSpc>
                <a:spcPct val="90000"/>
              </a:lnSpc>
              <a:spcBef>
                <a:spcPts val="500"/>
              </a:spcBef>
              <a:spcAft>
                <a:spcPts val="0"/>
              </a:spcAft>
              <a:buClr>
                <a:schemeClr val="dk1"/>
              </a:buClr>
              <a:buSzPts val="200"/>
              <a:buNone/>
            </a:pPr>
            <a:endParaRPr sz="2400" i="1" dirty="0"/>
          </a:p>
          <a:p>
            <a:pPr marL="0" lvl="0" indent="0" algn="l" rtl="0">
              <a:lnSpc>
                <a:spcPct val="90000"/>
              </a:lnSpc>
              <a:spcBef>
                <a:spcPts val="1000"/>
              </a:spcBef>
              <a:spcAft>
                <a:spcPts val="0"/>
              </a:spcAft>
              <a:buClr>
                <a:schemeClr val="dk1"/>
              </a:buClr>
              <a:buSzPts val="3200"/>
              <a:buNone/>
            </a:pPr>
            <a:r>
              <a:rPr lang="en-US" sz="2400" dirty="0"/>
              <a:t>Depth-first	</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complete </a:t>
            </a:r>
            <a:r>
              <a:rPr lang="en-US" sz="2400" i="1" dirty="0"/>
              <a:t>unless m is bounded</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optimal</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Uses </a:t>
            </a:r>
            <a:r>
              <a:rPr lang="en-US" sz="2400" i="1" dirty="0"/>
              <a:t>O(b</a:t>
            </a:r>
            <a:r>
              <a:rPr lang="en-US" sz="2400" i="1" baseline="30000" dirty="0"/>
              <a:t>m</a:t>
            </a:r>
            <a:r>
              <a:rPr lang="en-US" sz="2400" i="1" dirty="0"/>
              <a:t>)</a:t>
            </a:r>
            <a:r>
              <a:rPr lang="en-US" sz="2400" dirty="0"/>
              <a:t> time; terrible if m &gt;&gt; d</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 </a:t>
            </a:r>
            <a:r>
              <a:rPr lang="en-US" sz="2400" i="1" dirty="0"/>
              <a:t>but</a:t>
            </a:r>
            <a:r>
              <a:rPr lang="en-US" sz="2400" b="1" i="1" dirty="0"/>
              <a:t> </a:t>
            </a:r>
            <a:r>
              <a:rPr lang="en-US" sz="2400" dirty="0"/>
              <a:t>only uses </a:t>
            </a:r>
            <a:r>
              <a:rPr lang="en-US" sz="2400" i="1" dirty="0"/>
              <a:t>O(</a:t>
            </a:r>
            <a:r>
              <a:rPr lang="en-US" sz="2400" b="1" i="1" dirty="0"/>
              <a:t>b*m) space</a:t>
            </a:r>
            <a:endParaRPr sz="2400" dirty="0"/>
          </a:p>
          <a:p>
            <a:pPr marL="0" lvl="0" indent="0" algn="l" rtl="0">
              <a:lnSpc>
                <a:spcPct val="90000"/>
              </a:lnSpc>
              <a:spcBef>
                <a:spcPts val="1000"/>
              </a:spcBef>
              <a:spcAft>
                <a:spcPts val="0"/>
              </a:spcAft>
              <a:buClr>
                <a:schemeClr val="dk1"/>
              </a:buClr>
              <a:buSzPts val="1200"/>
              <a:buFont typeface="Noto Sans Symbols"/>
              <a:buNone/>
            </a:pPr>
            <a:endParaRPr sz="2400" dirty="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 name="TextBox 5">
            <a:extLst>
              <a:ext uri="{FF2B5EF4-FFF2-40B4-BE49-F238E27FC236}">
                <a16:creationId xmlns:a16="http://schemas.microsoft.com/office/drawing/2014/main" id="{E74CE452-6076-B641-97C4-264B194DDBA6}"/>
              </a:ext>
            </a:extLst>
          </p:cNvPr>
          <p:cNvSpPr txBox="1"/>
          <p:nvPr/>
        </p:nvSpPr>
        <p:spPr>
          <a:xfrm>
            <a:off x="5016945" y="288375"/>
            <a:ext cx="6100262" cy="1785104"/>
          </a:xfrm>
          <a:prstGeom prst="rect">
            <a:avLst/>
          </a:prstGeom>
          <a:solidFill>
            <a:schemeClr val="accent6"/>
          </a:solidFill>
        </p:spPr>
        <p:txBody>
          <a:bodyPr wrap="square">
            <a:spAutoFit/>
          </a:bodyPr>
          <a:lstStyle/>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chemeClr val="accent2"/>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chemeClr val="accent2"/>
                </a:solidFill>
              </a:rPr>
              <a:t>depth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dirty="0"/>
              <a:t>Exponential complexity uninformed search problems </a:t>
            </a:r>
            <a:r>
              <a:rPr lang="en-US" i="1" dirty="0">
                <a:solidFill>
                  <a:srgbClr val="DD8801"/>
                </a:solidFill>
              </a:rPr>
              <a:t>cannot</a:t>
            </a:r>
            <a:r>
              <a:rPr lang="en-US" i="1" dirty="0">
                <a:solidFill>
                  <a:schemeClr val="accent2"/>
                </a:solidFill>
              </a:rPr>
              <a:t> </a:t>
            </a:r>
            <a:r>
              <a:rPr lang="en-US" dirty="0"/>
              <a:t>be solved for any but the smallest instances.</a:t>
            </a:r>
            <a:endParaRPr dirty="0"/>
          </a:p>
          <a:p>
            <a:pPr marL="685800" lvl="1" indent="-228600" algn="l" rtl="0">
              <a:lnSpc>
                <a:spcPct val="90000"/>
              </a:lnSpc>
              <a:spcBef>
                <a:spcPts val="500"/>
              </a:spcBef>
              <a:spcAft>
                <a:spcPts val="0"/>
              </a:spcAft>
              <a:buClr>
                <a:schemeClr val="accent2"/>
              </a:buClr>
              <a:buSzPts val="2000"/>
              <a:buChar char="•"/>
            </a:pPr>
            <a:r>
              <a:rPr lang="en-US" i="1" dirty="0">
                <a:solidFill>
                  <a:srgbClr val="DD8801"/>
                </a:solidFill>
              </a:rPr>
              <a:t>(Memory </a:t>
            </a:r>
            <a:r>
              <a:rPr lang="en-US" dirty="0"/>
              <a:t>requirements are a bigger problem than </a:t>
            </a:r>
            <a:r>
              <a:rPr lang="en-US" i="1" dirty="0">
                <a:solidFill>
                  <a:srgbClr val="DD8801"/>
                </a:solidFill>
              </a:rPr>
              <a:t>execution</a:t>
            </a:r>
            <a:r>
              <a:rPr lang="en-US" i="1" dirty="0">
                <a:solidFill>
                  <a:schemeClr val="accent2"/>
                </a:solidFill>
              </a:rPr>
              <a:t> </a:t>
            </a:r>
            <a:r>
              <a:rPr lang="en-US" dirty="0"/>
              <a:t>time.)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	</a:t>
            </a:r>
            <a:endParaRPr dirty="0"/>
          </a:p>
          <a:p>
            <a:pPr marL="685800" lvl="1" indent="-228600" algn="ctr" rtl="0">
              <a:lnSpc>
                <a:spcPct val="90000"/>
              </a:lnSpc>
              <a:spcBef>
                <a:spcPts val="500"/>
              </a:spcBef>
              <a:spcAft>
                <a:spcPts val="0"/>
              </a:spcAft>
              <a:buClr>
                <a:schemeClr val="dk1"/>
              </a:buClr>
              <a:buSzPts val="1600"/>
              <a:buFont typeface="Open Sans"/>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Assumes b=10, 1M</a:t>
            </a:r>
            <a:r>
              <a:rPr lang="en-US" sz="1600" baseline="30000" dirty="0"/>
              <a:t> </a:t>
            </a:r>
            <a:r>
              <a:rPr lang="en-US" sz="1600" dirty="0"/>
              <a:t>nodes/sec, 1000 bytes/node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01600" algn="l" rtl="0">
              <a:lnSpc>
                <a:spcPct val="90000"/>
              </a:lnSpc>
              <a:spcBef>
                <a:spcPts val="500"/>
              </a:spcBef>
              <a:spcAft>
                <a:spcPts val="0"/>
              </a:spcAft>
              <a:buClr>
                <a:schemeClr val="dk1"/>
              </a:buClr>
              <a:buSzPts val="2000"/>
              <a:buNone/>
            </a:pPr>
            <a:endParaRPr dirty="0"/>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14</a:t>
                      </a:r>
                      <a:endParaRPr sz="1400" u="none" strike="noStrike" cap="none" dirty="0"/>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99 </a:t>
                      </a:r>
                      <a:r>
                        <a:rPr lang="en-US" sz="1600" b="1" i="0" u="none" strike="noStrike" cap="none" dirty="0" err="1">
                          <a:solidFill>
                            <a:schemeClr val="dk1"/>
                          </a:solidFill>
                          <a:latin typeface="Times"/>
                          <a:ea typeface="Times"/>
                          <a:cs typeface="Times"/>
                          <a:sym typeface="Times"/>
                        </a:rPr>
                        <a:t>petabytles</a:t>
                      </a:r>
                      <a:endParaRPr sz="1600" b="1" i="0" u="none" strike="noStrike" cap="none" dirty="0">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6041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extLst>
      <p:ext uri="{BB962C8B-B14F-4D97-AF65-F5344CB8AC3E}">
        <p14:creationId xmlns:p14="http://schemas.microsoft.com/office/powerpoint/2010/main" val="213259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extLst>
      <p:ext uri="{BB962C8B-B14F-4D97-AF65-F5344CB8AC3E}">
        <p14:creationId xmlns:p14="http://schemas.microsoft.com/office/powerpoint/2010/main" val="238983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Action Castle</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extLst>
      <p:ext uri="{BB962C8B-B14F-4D97-AF65-F5344CB8AC3E}">
        <p14:creationId xmlns:p14="http://schemas.microsoft.com/office/powerpoint/2010/main" val="363902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Review of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C13F4-36D7-7B40-B200-11AD7B5F97CF}"/>
              </a:ext>
            </a:extLst>
          </p:cNvPr>
          <p:cNvPicPr>
            <a:picLocks noChangeAspect="1"/>
          </p:cNvPicPr>
          <p:nvPr/>
        </p:nvPicPr>
        <p:blipFill>
          <a:blip r:embed="rId3"/>
          <a:stretch>
            <a:fillRect/>
          </a:stretch>
        </p:blipFill>
        <p:spPr>
          <a:xfrm>
            <a:off x="5189846" y="-376518"/>
            <a:ext cx="8112547" cy="7252447"/>
          </a:xfrm>
          <a:prstGeom prst="rect">
            <a:avLst/>
          </a:prstGeom>
        </p:spPr>
      </p:pic>
      <p:sp>
        <p:nvSpPr>
          <p:cNvPr id="2" name="Title 1">
            <a:extLst>
              <a:ext uri="{FF2B5EF4-FFF2-40B4-BE49-F238E27FC236}">
                <a16:creationId xmlns:a16="http://schemas.microsoft.com/office/drawing/2014/main" id="{E5333969-41DC-3143-9A56-6B1C4F26EC14}"/>
              </a:ext>
            </a:extLst>
          </p:cNvPr>
          <p:cNvSpPr>
            <a:spLocks noGrp="1"/>
          </p:cNvSpPr>
          <p:nvPr>
            <p:ph type="title"/>
          </p:nvPr>
        </p:nvSpPr>
        <p:spPr/>
        <p:txBody>
          <a:bodyPr/>
          <a:lstStyle/>
          <a:p>
            <a:r>
              <a:rPr lang="en-US" dirty="0"/>
              <a:t>Action Castle Map Navigation</a:t>
            </a:r>
          </a:p>
        </p:txBody>
      </p:sp>
      <p:sp>
        <p:nvSpPr>
          <p:cNvPr id="3" name="Text Placeholder 2">
            <a:extLst>
              <a:ext uri="{FF2B5EF4-FFF2-40B4-BE49-F238E27FC236}">
                <a16:creationId xmlns:a16="http://schemas.microsoft.com/office/drawing/2014/main" id="{7840E3E4-0E42-8648-BF98-B5D68874AE73}"/>
              </a:ext>
            </a:extLst>
          </p:cNvPr>
          <p:cNvSpPr>
            <a:spLocks noGrp="1"/>
          </p:cNvSpPr>
          <p:nvPr>
            <p:ph type="body" idx="1"/>
          </p:nvPr>
        </p:nvSpPr>
        <p:spPr>
          <a:xfrm>
            <a:off x="399673" y="1420265"/>
            <a:ext cx="6485221" cy="4793836"/>
          </a:xfrm>
        </p:spPr>
        <p:txBody>
          <a:bodyPr>
            <a:normAutofit/>
          </a:bodyPr>
          <a:lstStyle/>
          <a:p>
            <a:pPr marL="0" indent="0">
              <a:spcBef>
                <a:spcPts val="0"/>
              </a:spcBef>
              <a:buSzPts val="2000"/>
            </a:pPr>
            <a:r>
              <a:rPr lang="en-US" dirty="0"/>
              <a:t>Let’s consider the sub-task of navigating from one location to another.</a:t>
            </a:r>
          </a:p>
          <a:p>
            <a:pPr marL="0" indent="0">
              <a:spcBef>
                <a:spcPts val="0"/>
              </a:spcBef>
              <a:buSzPts val="2000"/>
            </a:pPr>
            <a:endParaRPr lang="en-US" dirty="0"/>
          </a:p>
          <a:p>
            <a:pPr marL="0" lvl="0" indent="0">
              <a:spcBef>
                <a:spcPts val="0"/>
              </a:spcBef>
              <a:buSzPts val="2000"/>
            </a:pPr>
            <a:r>
              <a:rPr lang="en-US" dirty="0"/>
              <a:t>Formulate the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lang="en-US" b="1" dirty="0">
              <a:solidFill>
                <a:srgbClr val="E69138"/>
              </a:solidFill>
            </a:endParaRPr>
          </a:p>
          <a:p>
            <a:pPr marL="685800" lvl="1" indent="-228600">
              <a:spcBef>
                <a:spcPts val="1100"/>
              </a:spcBef>
              <a:buSzPts val="2100"/>
            </a:pPr>
            <a:r>
              <a:rPr lang="en-US" sz="2100" dirty="0"/>
              <a:t>States: locations in the game</a:t>
            </a:r>
            <a:endParaRPr lang="en-US" dirty="0"/>
          </a:p>
          <a:p>
            <a:pPr marL="685800" lvl="1" indent="-228600">
              <a:spcBef>
                <a:spcPts val="1100"/>
              </a:spcBef>
              <a:buSzPts val="2100"/>
            </a:pPr>
            <a:r>
              <a:rPr lang="en-US" sz="2100" dirty="0"/>
              <a:t>Actions: move between connected locations</a:t>
            </a:r>
            <a:endParaRPr lang="en-US" dirty="0"/>
          </a:p>
          <a:p>
            <a:pPr marL="685800" lvl="1" indent="-228600">
              <a:spcBef>
                <a:spcPts val="1100"/>
              </a:spcBef>
              <a:buSzPts val="2100"/>
            </a:pPr>
            <a:r>
              <a:rPr lang="en-US" sz="2100" dirty="0"/>
              <a:t>Goal: move to a particular location like the </a:t>
            </a:r>
            <a:r>
              <a:rPr lang="en-US" sz="2100" b="1" dirty="0"/>
              <a:t>Throne Room</a:t>
            </a:r>
            <a:endParaRPr lang="en-US" sz="2100" dirty="0"/>
          </a:p>
          <a:p>
            <a:pPr marL="685800" lvl="1" indent="-228600">
              <a:spcBef>
                <a:spcPts val="1100"/>
              </a:spcBef>
              <a:buSzPts val="2100"/>
            </a:pPr>
            <a:r>
              <a:rPr lang="en-US" sz="2100" dirty="0"/>
              <a:t>Performance measure: minimize number of moves to arrive at the goal</a:t>
            </a:r>
            <a:endParaRPr lang="en-US" dirty="0"/>
          </a:p>
          <a:p>
            <a:pPr marL="0" lvl="0" indent="0">
              <a:spcBef>
                <a:spcPts val="1600"/>
              </a:spcBef>
              <a:buSzPts val="2000"/>
            </a:pPr>
            <a:r>
              <a:rPr lang="en-US" dirty="0"/>
              <a:t>Find a </a:t>
            </a:r>
            <a:r>
              <a:rPr lang="en-US" b="1" i="1" dirty="0">
                <a:solidFill>
                  <a:srgbClr val="E69138"/>
                </a:solidFill>
              </a:rPr>
              <a:t>solution</a:t>
            </a:r>
            <a:endParaRPr lang="en-US" b="1" dirty="0">
              <a:solidFill>
                <a:srgbClr val="E69138"/>
              </a:solidFill>
            </a:endParaRPr>
          </a:p>
          <a:p>
            <a:pPr marL="685800" lvl="1" indent="-228600">
              <a:spcBef>
                <a:spcPts val="1100"/>
              </a:spcBef>
              <a:spcAft>
                <a:spcPts val="600"/>
              </a:spcAft>
              <a:buSzPts val="2100"/>
            </a:pPr>
            <a:r>
              <a:rPr lang="en-US" sz="2100" dirty="0"/>
              <a:t>Algorithm that returns sequence of actions to get from the start sate to the goal.</a:t>
            </a:r>
            <a:endParaRPr lang="en-US" dirty="0"/>
          </a:p>
        </p:txBody>
      </p:sp>
    </p:spTree>
    <p:extLst>
      <p:ext uri="{BB962C8B-B14F-4D97-AF65-F5344CB8AC3E}">
        <p14:creationId xmlns:p14="http://schemas.microsoft.com/office/powerpoint/2010/main" val="460072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E6E36D-5C75-4E48-A0A2-8D30E1D6C6AB}"/>
              </a:ext>
            </a:extLst>
          </p:cNvPr>
          <p:cNvPicPr>
            <a:picLocks noChangeAspect="1"/>
          </p:cNvPicPr>
          <p:nvPr/>
        </p:nvPicPr>
        <p:blipFill>
          <a:blip r:embed="rId2"/>
          <a:stretch>
            <a:fillRect/>
          </a:stretch>
        </p:blipFill>
        <p:spPr>
          <a:xfrm>
            <a:off x="0" y="0"/>
            <a:ext cx="16104056" cy="6858001"/>
          </a:xfrm>
          <a:prstGeom prst="rect">
            <a:avLst/>
          </a:prstGeom>
        </p:spPr>
      </p:pic>
      <p:sp>
        <p:nvSpPr>
          <p:cNvPr id="9" name="Google Shape;75;g92b3bf485b_0_0">
            <a:extLst>
              <a:ext uri="{FF2B5EF4-FFF2-40B4-BE49-F238E27FC236}">
                <a16:creationId xmlns:a16="http://schemas.microsoft.com/office/drawing/2014/main" id="{2152F3C1-A447-B14E-B4B4-D64BB2402203}"/>
              </a:ext>
            </a:extLst>
          </p:cNvPr>
          <p:cNvSpPr/>
          <p:nvPr/>
        </p:nvSpPr>
        <p:spPr>
          <a:xfrm>
            <a:off x="5709503" y="64852"/>
            <a:ext cx="5872896" cy="713676"/>
          </a:xfrm>
          <a:prstGeom prst="wedgeRoundRectCallout">
            <a:avLst>
              <a:gd name="adj1" fmla="val -91321"/>
              <a:gd name="adj2" fmla="val 7705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frontier tracks order of unexpanded search nodes. Here we’re using a FIFO queue</a:t>
            </a:r>
            <a:endParaRPr sz="2000" b="1"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EC73D445-9F4D-6D42-B8EC-BD9021F6BD70}"/>
              </a:ext>
            </a:extLst>
          </p:cNvPr>
          <p:cNvSpPr/>
          <p:nvPr/>
        </p:nvSpPr>
        <p:spPr>
          <a:xfrm>
            <a:off x="5907305" y="958175"/>
            <a:ext cx="2957835" cy="953309"/>
          </a:xfrm>
          <a:prstGeom prst="wedgeRoundRectCallout">
            <a:avLst>
              <a:gd name="adj1" fmla="val -114040"/>
              <a:gd name="adj2" fmla="val 237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visited dictionary prevents us from revising states.</a:t>
            </a:r>
            <a:endParaRPr sz="2000" b="1" i="0" u="none" strike="noStrike" cap="none"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48B1FEE9-52A7-6A4D-9A19-429E42E593C5}"/>
              </a:ext>
            </a:extLst>
          </p:cNvPr>
          <p:cNvSpPr/>
          <p:nvPr/>
        </p:nvSpPr>
        <p:spPr>
          <a:xfrm>
            <a:off x="6595353" y="2092910"/>
            <a:ext cx="5771001" cy="776747"/>
          </a:xfrm>
          <a:prstGeom prst="wedgeRoundRectCallout">
            <a:avLst>
              <a:gd name="adj1" fmla="val -73472"/>
              <a:gd name="adj2" fmla="val 5427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to return all commands that could be used here.</a:t>
            </a:r>
            <a:endParaRPr sz="2000" b="1" i="0" u="none" strike="noStrike" cap="none" dirty="0">
              <a:latin typeface="Open Sans"/>
              <a:ea typeface="Open Sans"/>
              <a:cs typeface="Open Sans"/>
              <a:sym typeface="Open Sans"/>
            </a:endParaRPr>
          </a:p>
        </p:txBody>
      </p:sp>
      <p:sp>
        <p:nvSpPr>
          <p:cNvPr id="17" name="Google Shape;75;g92b3bf485b_0_0">
            <a:extLst>
              <a:ext uri="{FF2B5EF4-FFF2-40B4-BE49-F238E27FC236}">
                <a16:creationId xmlns:a16="http://schemas.microsoft.com/office/drawing/2014/main" id="{2C85DF37-4C02-B146-BB18-2E8F9714C412}"/>
              </a:ext>
            </a:extLst>
          </p:cNvPr>
          <p:cNvSpPr/>
          <p:nvPr/>
        </p:nvSpPr>
        <p:spPr>
          <a:xfrm>
            <a:off x="6880698" y="3917659"/>
            <a:ext cx="5311302" cy="953309"/>
          </a:xfrm>
          <a:prstGeom prst="wedgeRoundRectCallout">
            <a:avLst>
              <a:gd name="adj1" fmla="val -97689"/>
              <a:gd name="adj2" fmla="val 2263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The parser can execute this command to get the resulting state.</a:t>
            </a:r>
            <a:endParaRPr sz="2000" b="1" i="0" u="none" strike="noStrike" cap="none" dirty="0">
              <a:latin typeface="Open Sans"/>
              <a:ea typeface="Open Sans"/>
              <a:cs typeface="Open Sans"/>
              <a:sym typeface="Open Sans"/>
            </a:endParaRPr>
          </a:p>
        </p:txBody>
      </p:sp>
      <p:sp>
        <p:nvSpPr>
          <p:cNvPr id="18" name="Google Shape;75;g92b3bf485b_0_0">
            <a:extLst>
              <a:ext uri="{FF2B5EF4-FFF2-40B4-BE49-F238E27FC236}">
                <a16:creationId xmlns:a16="http://schemas.microsoft.com/office/drawing/2014/main" id="{0E50E9B8-CA57-7C48-B8D7-98ADA64969DA}"/>
              </a:ext>
            </a:extLst>
          </p:cNvPr>
          <p:cNvSpPr/>
          <p:nvPr/>
        </p:nvSpPr>
        <p:spPr>
          <a:xfrm>
            <a:off x="6880698" y="5021466"/>
            <a:ext cx="5311302" cy="953309"/>
          </a:xfrm>
          <a:prstGeom prst="wedgeRoundRectCallout">
            <a:avLst>
              <a:gd name="adj1" fmla="val -91440"/>
              <a:gd name="adj2" fmla="val 6263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Check to see if this state satisfies the goal test, if so, return the command sequence that got us here. </a:t>
            </a:r>
            <a:endParaRPr sz="2000" b="1" i="0" u="none" strike="noStrike" cap="none" dirty="0">
              <a:latin typeface="Open Sans"/>
              <a:ea typeface="Open Sans"/>
              <a:cs typeface="Open Sans"/>
              <a:sym typeface="Open Sans"/>
            </a:endParaRPr>
          </a:p>
        </p:txBody>
      </p:sp>
      <p:sp>
        <p:nvSpPr>
          <p:cNvPr id="19" name="Google Shape;75;g92b3bf485b_0_0">
            <a:extLst>
              <a:ext uri="{FF2B5EF4-FFF2-40B4-BE49-F238E27FC236}">
                <a16:creationId xmlns:a16="http://schemas.microsoft.com/office/drawing/2014/main" id="{D0A06204-4208-4248-AF01-62B901DCAAFB}"/>
              </a:ext>
            </a:extLst>
          </p:cNvPr>
          <p:cNvSpPr/>
          <p:nvPr/>
        </p:nvSpPr>
        <p:spPr>
          <a:xfrm>
            <a:off x="8984488" y="958174"/>
            <a:ext cx="3397387" cy="953309"/>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0" name="Google Shape;75;g92b3bf485b_0_0">
            <a:extLst>
              <a:ext uri="{FF2B5EF4-FFF2-40B4-BE49-F238E27FC236}">
                <a16:creationId xmlns:a16="http://schemas.microsoft.com/office/drawing/2014/main" id="{993256A2-9382-3147-84CA-FEDD3663BEC3}"/>
              </a:ext>
            </a:extLst>
          </p:cNvPr>
          <p:cNvSpPr/>
          <p:nvPr/>
        </p:nvSpPr>
        <p:spPr>
          <a:xfrm>
            <a:off x="7964361" y="6068151"/>
            <a:ext cx="4401994" cy="724997"/>
          </a:xfrm>
          <a:prstGeom prst="wedgeRoundRectCallout">
            <a:avLst>
              <a:gd name="adj1" fmla="val -27336"/>
              <a:gd name="adj2" fmla="val 39312"/>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goal_test</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2" name="Google Shape;75;g92b3bf485b_0_0">
            <a:extLst>
              <a:ext uri="{FF2B5EF4-FFF2-40B4-BE49-F238E27FC236}">
                <a16:creationId xmlns:a16="http://schemas.microsoft.com/office/drawing/2014/main" id="{7F15D136-E228-7942-810E-0F7ABB9AC29E}"/>
              </a:ext>
            </a:extLst>
          </p:cNvPr>
          <p:cNvSpPr/>
          <p:nvPr/>
        </p:nvSpPr>
        <p:spPr>
          <a:xfrm>
            <a:off x="6880698" y="2938236"/>
            <a:ext cx="5485656" cy="776748"/>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TODO: implement </a:t>
            </a: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a:t>
            </a:r>
            <a:endParaRPr sz="20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764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8" grpId="0" animBg="1"/>
      <p:bldP spid="19" grpId="0" animBg="1"/>
      <p:bldP spid="20"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B4572-E109-2747-AAB6-49D3CAD54B04}"/>
              </a:ext>
            </a:extLst>
          </p:cNvPr>
          <p:cNvPicPr>
            <a:picLocks noChangeAspect="1"/>
          </p:cNvPicPr>
          <p:nvPr/>
        </p:nvPicPr>
        <p:blipFill>
          <a:blip r:embed="rId2"/>
          <a:stretch>
            <a:fillRect/>
          </a:stretch>
        </p:blipFill>
        <p:spPr>
          <a:xfrm>
            <a:off x="0" y="0"/>
            <a:ext cx="16104056" cy="6858001"/>
          </a:xfrm>
          <a:prstGeom prst="rect">
            <a:avLst/>
          </a:prstGeom>
        </p:spPr>
      </p:pic>
      <p:sp>
        <p:nvSpPr>
          <p:cNvPr id="12" name="Google Shape;75;g92b3bf485b_0_0">
            <a:extLst>
              <a:ext uri="{FF2B5EF4-FFF2-40B4-BE49-F238E27FC236}">
                <a16:creationId xmlns:a16="http://schemas.microsoft.com/office/drawing/2014/main" id="{DEC9FFCF-D418-0A42-9C0E-D202693C410B}"/>
              </a:ext>
            </a:extLst>
          </p:cNvPr>
          <p:cNvSpPr/>
          <p:nvPr/>
        </p:nvSpPr>
        <p:spPr>
          <a:xfrm>
            <a:off x="6215343" y="759023"/>
            <a:ext cx="4767186" cy="713676"/>
          </a:xfrm>
          <a:prstGeom prst="wedgeRoundRectCallout">
            <a:avLst>
              <a:gd name="adj1" fmla="val -87602"/>
              <a:gd name="adj2" fmla="val 11602"/>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We can store multiple objects on the frontier as a tuple.</a:t>
            </a:r>
            <a:endParaRPr sz="2000" b="1"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4CE9AB88-575A-224B-9D1F-D82AFCA1CDA0}"/>
              </a:ext>
            </a:extLst>
          </p:cNvPr>
          <p:cNvSpPr/>
          <p:nvPr/>
        </p:nvSpPr>
        <p:spPr>
          <a:xfrm>
            <a:off x="5841467" y="1802100"/>
            <a:ext cx="6415384" cy="841500"/>
          </a:xfrm>
          <a:prstGeom prst="wedgeRoundRectCallout">
            <a:avLst>
              <a:gd name="adj1" fmla="val -87662"/>
              <a:gd name="adj2" fmla="val -35314"/>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Tip: T</a:t>
            </a:r>
            <a:r>
              <a:rPr lang="en-US" sz="2000" b="1" dirty="0">
                <a:latin typeface="Open Sans"/>
                <a:ea typeface="Open Sans"/>
                <a:cs typeface="Open Sans"/>
                <a:sym typeface="Open Sans"/>
              </a:rPr>
              <a:t>o be used a key in the dictionary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 must return an immutable object</a:t>
            </a:r>
          </a:p>
        </p:txBody>
      </p:sp>
      <p:sp>
        <p:nvSpPr>
          <p:cNvPr id="16" name="Google Shape;75;g92b3bf485b_0_0">
            <a:extLst>
              <a:ext uri="{FF2B5EF4-FFF2-40B4-BE49-F238E27FC236}">
                <a16:creationId xmlns:a16="http://schemas.microsoft.com/office/drawing/2014/main" id="{6FFF8640-755A-E844-A24A-360C112F0151}"/>
              </a:ext>
            </a:extLst>
          </p:cNvPr>
          <p:cNvSpPr/>
          <p:nvPr/>
        </p:nvSpPr>
        <p:spPr>
          <a:xfrm>
            <a:off x="5976028" y="3564613"/>
            <a:ext cx="3232826" cy="439997"/>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use </a:t>
            </a:r>
            <a:r>
              <a:rPr lang="en-US" sz="2000" b="1" i="0" u="none" strike="noStrike" cap="none" dirty="0" err="1">
                <a:latin typeface="Open Sans"/>
                <a:ea typeface="Open Sans"/>
                <a:cs typeface="Open Sans"/>
                <a:sym typeface="Open Sans"/>
              </a:rPr>
              <a:t>deepcopy</a:t>
            </a:r>
            <a:r>
              <a:rPr lang="en-US" sz="2000" b="1" i="0" u="none" strike="noStrike" cap="none" dirty="0">
                <a:latin typeface="Open Sans"/>
                <a:ea typeface="Open Sans"/>
                <a:cs typeface="Open Sans"/>
                <a:sym typeface="Open Sans"/>
              </a:rPr>
              <a:t> here</a:t>
            </a:r>
          </a:p>
        </p:txBody>
      </p:sp>
      <p:sp>
        <p:nvSpPr>
          <p:cNvPr id="11" name="Google Shape;75;g92b3bf485b_0_0">
            <a:extLst>
              <a:ext uri="{FF2B5EF4-FFF2-40B4-BE49-F238E27FC236}">
                <a16:creationId xmlns:a16="http://schemas.microsoft.com/office/drawing/2014/main" id="{1F10E824-3B20-A24E-ACF8-17C10CE8E483}"/>
              </a:ext>
            </a:extLst>
          </p:cNvPr>
          <p:cNvSpPr/>
          <p:nvPr/>
        </p:nvSpPr>
        <p:spPr>
          <a:xfrm>
            <a:off x="6445770" y="5403715"/>
            <a:ext cx="5216066" cy="841499"/>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For BFS, apply the goal test before putting the new item on the frontier</a:t>
            </a:r>
          </a:p>
        </p:txBody>
      </p:sp>
    </p:spTree>
    <p:extLst>
      <p:ext uri="{BB962C8B-B14F-4D97-AF65-F5344CB8AC3E}">
        <p14:creationId xmlns:p14="http://schemas.microsoft.com/office/powerpoint/2010/main" val="27095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 Castle</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dirty="0"/>
              <a:t>Let’s consider the full game.</a:t>
            </a:r>
          </a:p>
          <a:p>
            <a:endParaRPr lang="en-US" b="1" dirty="0"/>
          </a:p>
          <a:p>
            <a:r>
              <a:rPr lang="en-US" b="1" dirty="0"/>
              <a:t>Actions</a:t>
            </a:r>
          </a:p>
          <a:p>
            <a:endParaRPr lang="en-US" b="1" dirty="0"/>
          </a:p>
          <a:p>
            <a:r>
              <a:rPr lang="en-US" b="1" dirty="0"/>
              <a:t>Start State</a:t>
            </a:r>
            <a:endParaRPr lang="en-US" dirty="0"/>
          </a:p>
          <a:p>
            <a:endParaRPr lang="en-US" dirty="0"/>
          </a:p>
          <a:p>
            <a:r>
              <a:rPr lang="en-US" b="1" dirty="0"/>
              <a:t>Transitions</a:t>
            </a:r>
          </a:p>
          <a:p>
            <a:endParaRPr lang="en-US" b="1" dirty="0"/>
          </a:p>
          <a:p>
            <a:r>
              <a:rPr lang="en-US" b="1" dirty="0"/>
              <a:t>State Space</a:t>
            </a:r>
            <a:endParaRPr lang="en-US" dirty="0"/>
          </a:p>
          <a:p>
            <a:endParaRPr lang="en-US" b="1" dirty="0"/>
          </a:p>
          <a:p>
            <a:r>
              <a:rPr lang="en-US" b="1" dirty="0"/>
              <a:t>Goal test</a:t>
            </a:r>
            <a:endParaRPr lang="en-US" dirty="0"/>
          </a:p>
        </p:txBody>
      </p:sp>
    </p:spTree>
    <p:extLst>
      <p:ext uri="{BB962C8B-B14F-4D97-AF65-F5344CB8AC3E}">
        <p14:creationId xmlns:p14="http://schemas.microsoft.com/office/powerpoint/2010/main" val="80307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Actions</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Go</a:t>
            </a:r>
            <a:br>
              <a:rPr lang="en-US" dirty="0"/>
            </a:br>
            <a:r>
              <a:rPr lang="en-US" dirty="0"/>
              <a:t>Move to a location</a:t>
            </a:r>
          </a:p>
          <a:p>
            <a:r>
              <a:rPr lang="en-US" b="1" dirty="0"/>
              <a:t>Get</a:t>
            </a:r>
            <a:endParaRPr lang="en-US" dirty="0"/>
          </a:p>
          <a:p>
            <a:r>
              <a:rPr lang="en-US" dirty="0"/>
              <a:t>	Add an item to inventory</a:t>
            </a:r>
          </a:p>
          <a:p>
            <a:r>
              <a:rPr lang="en-US" b="1" dirty="0"/>
              <a:t>Special</a:t>
            </a:r>
            <a:endParaRPr lang="en-US" dirty="0"/>
          </a:p>
          <a:p>
            <a:r>
              <a:rPr lang="en-US" b="1" dirty="0"/>
              <a:t>	</a:t>
            </a:r>
            <a:r>
              <a:rPr lang="en-US" dirty="0"/>
              <a:t>Perform a special action with an item like “Catch fish with pole”</a:t>
            </a:r>
          </a:p>
          <a:p>
            <a:r>
              <a:rPr lang="en-US" b="1" strike="sngStrike" dirty="0"/>
              <a:t>Drop</a:t>
            </a:r>
          </a:p>
          <a:p>
            <a:r>
              <a:rPr lang="en-US" b="1" strike="sngStrike" dirty="0"/>
              <a:t>	</a:t>
            </a:r>
            <a:r>
              <a:rPr lang="en-US" strike="sngStrike" dirty="0"/>
              <a:t>Leave an item in current location</a:t>
            </a:r>
          </a:p>
          <a:p>
            <a:endParaRPr lang="en-US" dirty="0"/>
          </a:p>
          <a:p>
            <a:endParaRPr lang="en-US" dirty="0"/>
          </a:p>
        </p:txBody>
      </p:sp>
    </p:spTree>
    <p:extLst>
      <p:ext uri="{BB962C8B-B14F-4D97-AF65-F5344CB8AC3E}">
        <p14:creationId xmlns:p14="http://schemas.microsoft.com/office/powerpoint/2010/main" val="1108621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State Info</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Location of Player</a:t>
            </a:r>
          </a:p>
          <a:p>
            <a:r>
              <a:rPr lang="en-US" b="1" dirty="0"/>
              <a:t>Items in their inventory</a:t>
            </a:r>
          </a:p>
          <a:p>
            <a:r>
              <a:rPr lang="en-US" b="1" dirty="0"/>
              <a:t>Location of all items / NPCs</a:t>
            </a:r>
          </a:p>
          <a:p>
            <a:r>
              <a:rPr lang="en-US" b="1" dirty="0"/>
              <a:t>Blocks like </a:t>
            </a:r>
          </a:p>
          <a:p>
            <a:pPr marL="571500" indent="-342900">
              <a:buFont typeface="Arial" panose="020B0604020202020204" pitchFamily="34" charset="0"/>
              <a:buChar char="•"/>
            </a:pPr>
            <a:r>
              <a:rPr lang="en-US" b="1" dirty="0"/>
              <a:t>Troll guarding bridge,</a:t>
            </a:r>
          </a:p>
          <a:p>
            <a:pPr marL="571500" indent="-342900">
              <a:buFont typeface="Arial" panose="020B0604020202020204" pitchFamily="34" charset="0"/>
              <a:buChar char="•"/>
            </a:pPr>
            <a:r>
              <a:rPr lang="en-US" b="1" dirty="0"/>
              <a:t>Locked door to tower,</a:t>
            </a:r>
          </a:p>
          <a:p>
            <a:pPr marL="571500" indent="-342900">
              <a:buFont typeface="Arial" panose="020B0604020202020204" pitchFamily="34" charset="0"/>
              <a:buChar char="•"/>
            </a:pPr>
            <a:r>
              <a:rPr lang="en-US" b="1" dirty="0"/>
              <a:t>Guard barring entry to castle</a:t>
            </a:r>
          </a:p>
        </p:txBody>
      </p:sp>
    </p:spTree>
    <p:extLst>
      <p:ext uri="{BB962C8B-B14F-4D97-AF65-F5344CB8AC3E}">
        <p14:creationId xmlns:p14="http://schemas.microsoft.com/office/powerpoint/2010/main" val="2710557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8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465F-AC3F-9541-A082-9C5384DD3CD7}"/>
              </a:ext>
            </a:extLst>
          </p:cNvPr>
          <p:cNvSpPr>
            <a:spLocks noGrp="1"/>
          </p:cNvSpPr>
          <p:nvPr>
            <p:ph type="title"/>
          </p:nvPr>
        </p:nvSpPr>
        <p:spPr/>
        <p:txBody>
          <a:bodyPr/>
          <a:lstStyle/>
          <a:p>
            <a:r>
              <a:rPr lang="en-US" dirty="0">
                <a:solidFill>
                  <a:schemeClr val="accent2"/>
                </a:solidFill>
              </a:rPr>
              <a:t>My Solution</a:t>
            </a:r>
          </a:p>
        </p:txBody>
      </p:sp>
      <p:pic>
        <p:nvPicPr>
          <p:cNvPr id="8" name="Picture 7">
            <a:extLst>
              <a:ext uri="{FF2B5EF4-FFF2-40B4-BE49-F238E27FC236}">
                <a16:creationId xmlns:a16="http://schemas.microsoft.com/office/drawing/2014/main" id="{D71B9D3C-8409-C543-A482-F64A15DC1851}"/>
              </a:ext>
            </a:extLst>
          </p:cNvPr>
          <p:cNvPicPr>
            <a:picLocks noChangeAspect="1"/>
          </p:cNvPicPr>
          <p:nvPr/>
        </p:nvPicPr>
        <p:blipFill>
          <a:blip r:embed="rId2"/>
          <a:stretch>
            <a:fillRect/>
          </a:stretch>
        </p:blipFill>
        <p:spPr>
          <a:xfrm>
            <a:off x="8903708" y="0"/>
            <a:ext cx="3288292" cy="6921071"/>
          </a:xfrm>
          <a:prstGeom prst="rect">
            <a:avLst/>
          </a:prstGeom>
        </p:spPr>
      </p:pic>
      <p:pic>
        <p:nvPicPr>
          <p:cNvPr id="10" name="Picture 9">
            <a:extLst>
              <a:ext uri="{FF2B5EF4-FFF2-40B4-BE49-F238E27FC236}">
                <a16:creationId xmlns:a16="http://schemas.microsoft.com/office/drawing/2014/main" id="{2FA0D316-35B3-574C-9CFE-A4333E0DDA31}"/>
              </a:ext>
            </a:extLst>
          </p:cNvPr>
          <p:cNvPicPr>
            <a:picLocks noChangeAspect="1"/>
          </p:cNvPicPr>
          <p:nvPr/>
        </p:nvPicPr>
        <p:blipFill>
          <a:blip r:embed="rId3"/>
          <a:stretch>
            <a:fillRect/>
          </a:stretch>
        </p:blipFill>
        <p:spPr>
          <a:xfrm>
            <a:off x="463307" y="3106685"/>
            <a:ext cx="5402190" cy="720292"/>
          </a:xfrm>
          <a:prstGeom prst="rect">
            <a:avLst/>
          </a:prstGeom>
        </p:spPr>
      </p:pic>
      <p:pic>
        <p:nvPicPr>
          <p:cNvPr id="11" name="Picture 10">
            <a:extLst>
              <a:ext uri="{FF2B5EF4-FFF2-40B4-BE49-F238E27FC236}">
                <a16:creationId xmlns:a16="http://schemas.microsoft.com/office/drawing/2014/main" id="{E3D051B5-DA68-5B45-A1AF-BC9919308C54}"/>
              </a:ext>
            </a:extLst>
          </p:cNvPr>
          <p:cNvPicPr>
            <a:picLocks noChangeAspect="1"/>
          </p:cNvPicPr>
          <p:nvPr/>
        </p:nvPicPr>
        <p:blipFill>
          <a:blip r:embed="rId4"/>
          <a:stretch>
            <a:fillRect/>
          </a:stretch>
        </p:blipFill>
        <p:spPr>
          <a:xfrm>
            <a:off x="399673" y="1533838"/>
            <a:ext cx="7766632" cy="1503219"/>
          </a:xfrm>
          <a:prstGeom prst="rect">
            <a:avLst/>
          </a:prstGeom>
        </p:spPr>
      </p:pic>
    </p:spTree>
    <p:extLst>
      <p:ext uri="{BB962C8B-B14F-4D97-AF65-F5344CB8AC3E}">
        <p14:creationId xmlns:p14="http://schemas.microsoft.com/office/powerpoint/2010/main" val="2208346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Classical Planning</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r>
              <a:rPr lang="en-US" dirty="0">
                <a:solidFill>
                  <a:srgbClr val="D8D8D8"/>
                </a:solidFill>
              </a:rPr>
              <a:t>AIMA Chapter 11</a:t>
            </a: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17150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2" name="Picture 11">
            <a:extLst>
              <a:ext uri="{FF2B5EF4-FFF2-40B4-BE49-F238E27FC236}">
                <a16:creationId xmlns:a16="http://schemas.microsoft.com/office/drawing/2014/main" id="{DF695AD4-A0A7-8C40-AAA5-A3460F225873}"/>
              </a:ext>
            </a:extLst>
          </p:cNvPr>
          <p:cNvPicPr>
            <a:picLocks noChangeAspect="1"/>
          </p:cNvPicPr>
          <p:nvPr/>
        </p:nvPicPr>
        <p:blipFill>
          <a:blip r:embed="rId3"/>
          <a:stretch>
            <a:fillRect/>
          </a:stretch>
        </p:blipFill>
        <p:spPr>
          <a:xfrm>
            <a:off x="1215596" y="4377984"/>
            <a:ext cx="3667452" cy="2066031"/>
          </a:xfrm>
          <a:prstGeom prst="rect">
            <a:avLst/>
          </a:prstGeom>
        </p:spPr>
      </p:pic>
      <p:sp>
        <p:nvSpPr>
          <p:cNvPr id="139" name="Google Shape;139;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SzPts val="3200"/>
            </a:pPr>
            <a:r>
              <a:rPr lang="en-US" dirty="0"/>
              <a:t>Classical Planning</a:t>
            </a:r>
            <a:endParaRPr dirty="0"/>
          </a:p>
        </p:txBody>
      </p:sp>
      <p:sp>
        <p:nvSpPr>
          <p:cNvPr id="140" name="Google Shape;140;p5"/>
          <p:cNvSpPr txBox="1">
            <a:spLocks noGrp="1"/>
          </p:cNvSpPr>
          <p:nvPr>
            <p:ph type="body" idx="1"/>
          </p:nvPr>
        </p:nvSpPr>
        <p:spPr>
          <a:xfrm>
            <a:off x="838200" y="2195077"/>
            <a:ext cx="5181600" cy="3326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dirty="0"/>
              <a:t>If an environment is:</a:t>
            </a:r>
          </a:p>
          <a:p>
            <a:pPr marL="342900" lvl="0" indent="-342900">
              <a:buSzPts val="2000"/>
              <a:buFont typeface="Arial"/>
              <a:buChar char="•"/>
            </a:pPr>
            <a:r>
              <a:rPr lang="en-US" b="1" dirty="0"/>
              <a:t>Deterministic</a:t>
            </a:r>
          </a:p>
          <a:p>
            <a:pPr marL="342900" lvl="0" indent="-342900">
              <a:buSzPts val="2000"/>
              <a:buFont typeface="Arial"/>
              <a:buChar char="•"/>
            </a:pPr>
            <a:r>
              <a:rPr lang="en-US" b="1" dirty="0"/>
              <a:t>Fully observable</a:t>
            </a:r>
            <a:endParaRPr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p:txBody>
      </p:sp>
      <p:sp>
        <p:nvSpPr>
          <p:cNvPr id="2" name="Text Placeholder 1">
            <a:extLst>
              <a:ext uri="{FF2B5EF4-FFF2-40B4-BE49-F238E27FC236}">
                <a16:creationId xmlns:a16="http://schemas.microsoft.com/office/drawing/2014/main" id="{BFF355D3-D631-AA4B-B865-107C6AAA4F03}"/>
              </a:ext>
            </a:extLst>
          </p:cNvPr>
          <p:cNvSpPr>
            <a:spLocks noGrp="1"/>
          </p:cNvSpPr>
          <p:nvPr>
            <p:ph type="body" idx="2"/>
          </p:nvPr>
        </p:nvSpPr>
        <p:spPr>
          <a:xfrm>
            <a:off x="6172200" y="2195077"/>
            <a:ext cx="5181600" cy="3326187"/>
          </a:xfrm>
        </p:spPr>
        <p:txBody>
          <a:bodyPr/>
          <a:lstStyle/>
          <a:p>
            <a:pPr marL="0" lvl="0" indent="0">
              <a:buSzPts val="2000"/>
            </a:pPr>
            <a:r>
              <a:rPr lang="en-US" dirty="0"/>
              <a:t>In environments that are</a:t>
            </a:r>
          </a:p>
          <a:p>
            <a:pPr marL="342900" lvl="0" indent="-342900">
              <a:buSzPts val="2000"/>
              <a:buFont typeface="Arial"/>
              <a:buChar char="•"/>
            </a:pPr>
            <a:r>
              <a:rPr lang="en-US" b="1" dirty="0"/>
              <a:t>Nondeterministic</a:t>
            </a:r>
            <a:r>
              <a:rPr lang="en-US" dirty="0"/>
              <a:t> or </a:t>
            </a:r>
            <a:endParaRPr lang="en-US" b="1" dirty="0"/>
          </a:p>
          <a:p>
            <a:pPr marL="342900" indent="-342900">
              <a:buSzPts val="2000"/>
              <a:buFont typeface="Arial"/>
              <a:buChar char="•"/>
            </a:pPr>
            <a:r>
              <a:rPr lang="en-US" b="1" dirty="0"/>
              <a:t>Partially observable</a:t>
            </a:r>
            <a:endParaRPr lang="en-US" dirty="0"/>
          </a:p>
          <a:p>
            <a:pPr marL="0" lvl="0" indent="0">
              <a:buSzPts val="2000"/>
            </a:pPr>
            <a:r>
              <a:rPr lang="en-US" dirty="0"/>
              <a:t>The solution must recommend different future actions depending on the what percepts it receives.  This could be in the form of a </a:t>
            </a:r>
            <a:r>
              <a:rPr lang="en-US" i="1" dirty="0"/>
              <a:t>branching strategy.</a:t>
            </a:r>
            <a:endParaRPr lang="en-US" dirty="0"/>
          </a:p>
          <a:p>
            <a:endParaRPr lang="en-US" dirty="0"/>
          </a:p>
        </p:txBody>
      </p:sp>
      <p:sp>
        <p:nvSpPr>
          <p:cNvPr id="7" name="Text Placeholder 2">
            <a:extLst>
              <a:ext uri="{FF2B5EF4-FFF2-40B4-BE49-F238E27FC236}">
                <a16:creationId xmlns:a16="http://schemas.microsoft.com/office/drawing/2014/main" id="{AF786D0E-51DE-E04C-A087-FCEF95EE26C0}"/>
              </a:ext>
            </a:extLst>
          </p:cNvPr>
          <p:cNvSpPr txBox="1">
            <a:spLocks/>
          </p:cNvSpPr>
          <p:nvPr/>
        </p:nvSpPr>
        <p:spPr>
          <a:xfrm>
            <a:off x="399673" y="1348547"/>
            <a:ext cx="10515600" cy="7720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The task of finding a sequence of action to accomplish a goal in a deterministic, fully-observable, discrete, static environment.</a:t>
            </a:r>
          </a:p>
        </p:txBody>
      </p:sp>
      <p:pic>
        <p:nvPicPr>
          <p:cNvPr id="5" name="Picture 4">
            <a:extLst>
              <a:ext uri="{FF2B5EF4-FFF2-40B4-BE49-F238E27FC236}">
                <a16:creationId xmlns:a16="http://schemas.microsoft.com/office/drawing/2014/main" id="{2586721C-3F43-9B4D-9EA2-06034EC8B873}"/>
              </a:ext>
            </a:extLst>
          </p:cNvPr>
          <p:cNvPicPr>
            <a:picLocks noChangeAspect="1"/>
          </p:cNvPicPr>
          <p:nvPr/>
        </p:nvPicPr>
        <p:blipFill>
          <a:blip r:embed="rId4"/>
          <a:stretch>
            <a:fillRect/>
          </a:stretch>
        </p:blipFill>
        <p:spPr>
          <a:xfrm>
            <a:off x="6917754" y="4969853"/>
            <a:ext cx="1400436" cy="1284936"/>
          </a:xfrm>
          <a:prstGeom prst="rect">
            <a:avLst/>
          </a:prstGeom>
        </p:spPr>
      </p:pic>
      <p:pic>
        <p:nvPicPr>
          <p:cNvPr id="8" name="Picture 7">
            <a:extLst>
              <a:ext uri="{FF2B5EF4-FFF2-40B4-BE49-F238E27FC236}">
                <a16:creationId xmlns:a16="http://schemas.microsoft.com/office/drawing/2014/main" id="{45E23692-28F2-7A4D-A1E2-F0DC131E059F}"/>
              </a:ext>
            </a:extLst>
          </p:cNvPr>
          <p:cNvPicPr>
            <a:picLocks noChangeAspect="1"/>
          </p:cNvPicPr>
          <p:nvPr/>
        </p:nvPicPr>
        <p:blipFill>
          <a:blip r:embed="rId5"/>
          <a:stretch>
            <a:fillRect/>
          </a:stretch>
        </p:blipFill>
        <p:spPr>
          <a:xfrm>
            <a:off x="8318190" y="4912307"/>
            <a:ext cx="1400435" cy="1318056"/>
          </a:xfrm>
          <a:prstGeom prst="rect">
            <a:avLst/>
          </a:prstGeom>
        </p:spPr>
      </p:pic>
    </p:spTree>
    <p:extLst>
      <p:ext uri="{BB962C8B-B14F-4D97-AF65-F5344CB8AC3E}">
        <p14:creationId xmlns:p14="http://schemas.microsoft.com/office/powerpoint/2010/main" val="382532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2386-45AD-064A-B043-FBAA9DCD1236}"/>
              </a:ext>
            </a:extLst>
          </p:cNvPr>
          <p:cNvSpPr>
            <a:spLocks noGrp="1"/>
          </p:cNvSpPr>
          <p:nvPr>
            <p:ph type="title"/>
          </p:nvPr>
        </p:nvSpPr>
        <p:spPr/>
        <p:txBody>
          <a:bodyPr/>
          <a:lstStyle/>
          <a:p>
            <a:r>
              <a:rPr lang="en-US" dirty="0"/>
              <a:t>Formal Definition of a Search Problem</a:t>
            </a:r>
          </a:p>
        </p:txBody>
      </p:sp>
      <p:sp>
        <p:nvSpPr>
          <p:cNvPr id="3" name="Text Placeholder 2">
            <a:extLst>
              <a:ext uri="{FF2B5EF4-FFF2-40B4-BE49-F238E27FC236}">
                <a16:creationId xmlns:a16="http://schemas.microsoft.com/office/drawing/2014/main" id="{8ACD4BE3-9941-604C-86F7-3708FAF1E905}"/>
              </a:ext>
            </a:extLst>
          </p:cNvPr>
          <p:cNvSpPr>
            <a:spLocks noGrp="1"/>
          </p:cNvSpPr>
          <p:nvPr>
            <p:ph type="body" idx="1"/>
          </p:nvPr>
        </p:nvSpPr>
        <p:spPr>
          <a:xfrm>
            <a:off x="1" y="1825625"/>
            <a:ext cx="6019800" cy="4351338"/>
          </a:xfrm>
        </p:spPr>
        <p:txBody>
          <a:bodyPr>
            <a:normAutofit/>
          </a:bodyPr>
          <a:lstStyle/>
          <a:p>
            <a:pPr lvl="1" indent="-457200">
              <a:lnSpc>
                <a:spcPct val="120000"/>
              </a:lnSpc>
              <a:spcBef>
                <a:spcPts val="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States:</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a set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300"/>
              </a:spcBef>
              <a:buClr>
                <a:schemeClr val="accent2"/>
              </a:buClr>
              <a:buSzPts val="2000"/>
              <a:buFont typeface="Open Sans"/>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initial state </a:t>
            </a:r>
            <a:r>
              <a:rPr lang="en-US"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dirty="0">
                <a:latin typeface="Open Sans" panose="020B0606030504020204" pitchFamily="34" charset="0"/>
                <a:ea typeface="Open Sans" panose="020B0606030504020204" pitchFamily="34" charset="0"/>
                <a:cs typeface="Open Sans" panose="020B0606030504020204" pitchFamily="34" charset="0"/>
                <a:sym typeface="Times"/>
              </a:rPr>
              <a:t>∈ S</a:t>
            </a:r>
          </a:p>
          <a:p>
            <a:pPr lvl="1" indent="-457200">
              <a:lnSpc>
                <a:spcPct val="120000"/>
              </a:lnSpc>
              <a:spcBef>
                <a:spcPts val="60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Actions: </a:t>
            </a:r>
            <a:r>
              <a:rPr lang="en-US" dirty="0">
                <a:latin typeface="Open Sans" panose="020B0606030504020204" pitchFamily="34" charset="0"/>
                <a:ea typeface="Open Sans" panose="020B0606030504020204" pitchFamily="34" charset="0"/>
                <a:cs typeface="Open Sans" panose="020B0606030504020204" pitchFamily="34" charset="0"/>
              </a:rPr>
              <a:t>a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set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85725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 s Actions(s) </a:t>
            </a:r>
            <a:r>
              <a:rPr lang="en-US" dirty="0">
                <a:latin typeface="Open Sans" panose="020B0606030504020204" pitchFamily="34" charset="0"/>
                <a:ea typeface="Open Sans" panose="020B0606030504020204" pitchFamily="34" charset="0"/>
                <a:cs typeface="Open Sans" panose="020B0606030504020204" pitchFamily="34" charset="0"/>
              </a:rPr>
              <a:t>= the set of actions that can be executed in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sym typeface="Times"/>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Transition Model: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s∀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a∈Actions</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Result(s, a)</a:t>
            </a:r>
            <a:r>
              <a:rPr lang="en-US"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r</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rPr>
              <a:t>r</a:t>
            </a:r>
            <a:r>
              <a:rPr lang="en-US" dirty="0">
                <a:latin typeface="Open Sans" panose="020B0606030504020204" pitchFamily="34" charset="0"/>
                <a:ea typeface="Open Sans" panose="020B0606030504020204" pitchFamily="34" charset="0"/>
                <a:cs typeface="Open Sans" panose="020B0606030504020204" pitchFamily="34" charset="0"/>
              </a:rPr>
              <a:t> is called a </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successor </a:t>
            </a:r>
            <a:r>
              <a:rPr lang="en-US" dirty="0">
                <a:latin typeface="Open Sans" panose="020B0606030504020204" pitchFamily="34" charset="0"/>
                <a:ea typeface="Open Sans" panose="020B0606030504020204" pitchFamily="34" charset="0"/>
                <a:cs typeface="Open Sans" panose="020B0606030504020204" pitchFamily="34" charset="0"/>
              </a:rPr>
              <a:t>of</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Successors</a:t>
            </a:r>
            <a:r>
              <a:rPr lang="en-US" dirty="0">
                <a:latin typeface="Open Sans" panose="020B0606030504020204" pitchFamily="34" charset="0"/>
                <a:ea typeface="Open Sans" panose="020B0606030504020204" pitchFamily="34" charset="0"/>
                <a:cs typeface="Open Sans" panose="020B0606030504020204" pitchFamily="34" charset="0"/>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state space</a:t>
            </a:r>
          </a:p>
        </p:txBody>
      </p:sp>
      <p:sp>
        <p:nvSpPr>
          <p:cNvPr id="4" name="Text Placeholder 3">
            <a:extLst>
              <a:ext uri="{FF2B5EF4-FFF2-40B4-BE49-F238E27FC236}">
                <a16:creationId xmlns:a16="http://schemas.microsoft.com/office/drawing/2014/main" id="{E6E0B38C-FA08-B74A-A25A-9DF250A5352F}"/>
              </a:ext>
            </a:extLst>
          </p:cNvPr>
          <p:cNvSpPr>
            <a:spLocks noGrp="1"/>
          </p:cNvSpPr>
          <p:nvPr>
            <p:ph type="body" idx="2"/>
          </p:nvPr>
        </p:nvSpPr>
        <p:spPr>
          <a:xfrm>
            <a:off x="5827059" y="1825625"/>
            <a:ext cx="5827059" cy="4351338"/>
          </a:xfrm>
        </p:spPr>
        <p:txBody>
          <a:bodyPr>
            <a:noAutofit/>
          </a:bodyPr>
          <a:lstStyle/>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Path cost </a:t>
            </a:r>
            <a:r>
              <a:rPr lang="en-US" dirty="0">
                <a:latin typeface="Open Sans" panose="020B0606030504020204" pitchFamily="34" charset="0"/>
                <a:ea typeface="Open Sans" panose="020B0606030504020204" pitchFamily="34" charset="0"/>
                <a:cs typeface="Open Sans" panose="020B0606030504020204" pitchFamily="34" charset="0"/>
              </a:rPr>
              <a:t>(Performance Measure)</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Must be additive, e.g. sum of distances, number of actions executed, …</a:t>
            </a: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c(</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x,a,y</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is the step cost, assumed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latin typeface="Open Sans" panose="020B0606030504020204" pitchFamily="34" charset="0"/>
                <a:ea typeface="Open Sans" panose="020B0606030504020204" pitchFamily="34" charset="0"/>
                <a:cs typeface="Open Sans" panose="020B0606030504020204" pitchFamily="34" charset="0"/>
              </a:rPr>
              <a:t> 0</a:t>
            </a:r>
          </a:p>
          <a:p>
            <a:pPr marL="1600200" lvl="3" indent="-228600">
              <a:lnSpc>
                <a:spcPct val="120000"/>
              </a:lnSpc>
              <a:spcBef>
                <a:spcPts val="600"/>
              </a:spcBef>
              <a:buClr>
                <a:srgbClr val="000000"/>
              </a:buClr>
              <a:buSzPts val="2000"/>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 action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goes from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x</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to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y</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Goal test: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rPr>
              <a:t> is a goal state if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 </a:t>
            </a:r>
            <a:r>
              <a:rPr lang="en-US" dirty="0">
                <a:latin typeface="Open Sans" panose="020B0606030504020204" pitchFamily="34" charset="0"/>
                <a:ea typeface="Open Sans" panose="020B0606030504020204" pitchFamily="34" charset="0"/>
                <a:cs typeface="Open Sans" panose="020B0606030504020204" pitchFamily="34" charset="0"/>
              </a:rPr>
              <a:t>is true. </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Can be implicit, e.g. </a:t>
            </a:r>
            <a:r>
              <a:rPr lang="en-US" b="1" dirty="0">
                <a:latin typeface="Open Sans" panose="020B0606030504020204" pitchFamily="34" charset="0"/>
                <a:ea typeface="Open Sans" panose="020B0606030504020204" pitchFamily="34" charset="0"/>
                <a:cs typeface="Open Sans" panose="020B0606030504020204" pitchFamily="34" charset="0"/>
                <a:sym typeface="Times"/>
              </a:rPr>
              <a:t>checkmate(s)</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6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0E14253-705A-4942-A711-90200EDEAF18}"/>
              </a:ext>
            </a:extLst>
          </p:cNvPr>
          <p:cNvSpPr txBox="1"/>
          <p:nvPr/>
        </p:nvSpPr>
        <p:spPr>
          <a:xfrm>
            <a:off x="2760134" y="2146204"/>
            <a:ext cx="9107126" cy="2246769"/>
          </a:xfrm>
          <a:prstGeom prst="rect">
            <a:avLst/>
          </a:prstGeom>
          <a:solidFill>
            <a:schemeClr val="accent4"/>
          </a:solidFill>
          <a:ln>
            <a:solidFill>
              <a:schemeClr val="tx1"/>
            </a:solidFill>
          </a:ln>
        </p:spPr>
        <p:txBody>
          <a:bodyPr wrap="square">
            <a:spAutoFit/>
          </a:bodyPr>
          <a:lstStyle/>
          <a:p>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r>
              <a:rPr lang="en-US" sz="2000" i="1" dirty="0">
                <a:solidFill>
                  <a:srgbClr val="BA8CAF"/>
                </a:solidFill>
                <a:effectLst/>
                <a:latin typeface="Menlo" panose="020B0609030804020204" pitchFamily="49" charset="0"/>
              </a:rPr>
              <a:t>:action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get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:parameters</a:t>
            </a:r>
            <a:r>
              <a:rPr lang="en-US" sz="2000" dirty="0">
                <a:solidFill>
                  <a:srgbClr val="545454"/>
                </a:solidFill>
                <a:effectLst/>
                <a:latin typeface="Menlo" panose="020B0609030804020204" pitchFamily="49" charset="0"/>
              </a:rPr>
              <a:t> (</a:t>
            </a:r>
            <a:r>
              <a:rPr lang="en-US" sz="2000" dirty="0">
                <a:solidFill>
                  <a:srgbClr val="BA8CAF"/>
                </a:solidFill>
                <a:effectLst/>
                <a:latin typeface="Menlo" panose="020B0609030804020204" pitchFamily="49" charset="0"/>
              </a:rPr>
              <a:t>?item</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item</a:t>
            </a:r>
            <a:r>
              <a:rPr lang="en-US" sz="2000" dirty="0">
                <a:solidFill>
                  <a:srgbClr val="BA8CAF"/>
                </a:solidFill>
                <a:effectLst/>
                <a:latin typeface="Menlo" panose="020B0609030804020204" pitchFamily="49" charset="0"/>
              </a:rPr>
              <a:t> ?p</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player</a:t>
            </a:r>
            <a:r>
              <a:rPr lang="en-US" sz="2000" dirty="0">
                <a:solidFill>
                  <a:srgbClr val="BA8CAF"/>
                </a:solidFill>
                <a:effectLst/>
                <a:latin typeface="Menlo" panose="020B0609030804020204" pitchFamily="49" charset="0"/>
              </a:rPr>
              <a:t> ?l1</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location</a:t>
            </a:r>
            <a:r>
              <a:rPr lang="en-US" sz="2000" dirty="0">
                <a:solidFill>
                  <a:srgbClr val="545454"/>
                </a:solidFill>
                <a:effectLst/>
                <a:latin typeface="Menlo" panose="020B0609030804020204" pitchFamily="49" charset="0"/>
              </a:rPr>
              <a:t> ) </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:precondition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?p ?l1</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:effect</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inventory</a:t>
            </a:r>
            <a:r>
              <a:rPr lang="en-US" sz="2000" dirty="0">
                <a:solidFill>
                  <a:srgbClr val="BA8CAF"/>
                </a:solidFill>
                <a:effectLst/>
                <a:latin typeface="Menlo" panose="020B0609030804020204" pitchFamily="49" charset="0"/>
              </a:rPr>
              <a:t> ?p ?item</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not</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endParaRPr lang="en-US" sz="2000" dirty="0">
              <a:solidFill>
                <a:srgbClr val="545454"/>
              </a:solidFill>
              <a:effectLst/>
              <a:latin typeface="Menlo" panose="020B0609030804020204" pitchFamily="49" charset="0"/>
            </a:endParaRP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75062" y="2238041"/>
            <a:ext cx="2565828" cy="412981"/>
          </a:xfrm>
          <a:prstGeom prst="wedgeRoundRectCallout">
            <a:avLst>
              <a:gd name="adj1" fmla="val 112614"/>
              <a:gd name="adj2" fmla="val 3496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75062" y="2718838"/>
            <a:ext cx="2565828" cy="412981"/>
          </a:xfrm>
          <a:prstGeom prst="wedgeRoundRectCallout">
            <a:avLst>
              <a:gd name="adj1" fmla="val 77445"/>
              <a:gd name="adj2" fmla="val 1595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5062" y="3199635"/>
            <a:ext cx="2565828" cy="412981"/>
          </a:xfrm>
          <a:prstGeom prst="wedgeRoundRectCallout">
            <a:avLst>
              <a:gd name="adj1" fmla="val 78691"/>
              <a:gd name="adj2" fmla="val -330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062" y="3671292"/>
            <a:ext cx="2565828" cy="412981"/>
          </a:xfrm>
          <a:prstGeom prst="wedgeRoundRectCallout">
            <a:avLst>
              <a:gd name="adj1" fmla="val 76453"/>
              <a:gd name="adj2" fmla="val -7328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660852" y="4295643"/>
            <a:ext cx="2565828" cy="1336594"/>
          </a:xfrm>
          <a:prstGeom prst="wedgeRoundRectCallout">
            <a:avLst>
              <a:gd name="adj1" fmla="val 113331"/>
              <a:gd name="adj2" fmla="val -9538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6988320" y="4065406"/>
            <a:ext cx="3161573"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00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03DE728-0FC4-C14F-BDB5-6F8F5B18CBFB}"/>
              </a:ext>
            </a:extLst>
          </p:cNvPr>
          <p:cNvSpPr txBox="1"/>
          <p:nvPr/>
        </p:nvSpPr>
        <p:spPr>
          <a:xfrm>
            <a:off x="1682587" y="2306677"/>
            <a:ext cx="9013165" cy="3785652"/>
          </a:xfrm>
          <a:prstGeom prst="rect">
            <a:avLst/>
          </a:prstGeom>
          <a:solidFill>
            <a:schemeClr val="accent4"/>
          </a:solidFill>
        </p:spPr>
        <p:txBody>
          <a:bodyPr wrap="square">
            <a:spAutoFit/>
          </a:bodyPr>
          <a:lstStyle/>
          <a:p>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:action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go</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:parameters</a:t>
            </a:r>
            <a:r>
              <a:rPr lang="en-US" sz="2000" b="1" dirty="0">
                <a:solidFill>
                  <a:srgbClr val="545454"/>
                </a:solidFill>
                <a:effectLst/>
                <a:latin typeface="Menlo" panose="020B0609030804020204" pitchFamily="49" charset="0"/>
              </a:rPr>
              <a:t> (</a:t>
            </a:r>
            <a:r>
              <a:rPr lang="en-US" sz="2000" b="1" dirty="0">
                <a:solidFill>
                  <a:srgbClr val="BA8CAF"/>
                </a:solidFill>
                <a:effectLst/>
                <a:latin typeface="Menlo" panose="020B0609030804020204" pitchFamily="49" charset="0"/>
              </a:rPr>
              <a:t>?</a:t>
            </a:r>
            <a:r>
              <a:rPr lang="en-US" sz="2000" b="1" dirty="0" err="1">
                <a:solidFill>
                  <a:srgbClr val="BA8CAF"/>
                </a:solidFill>
                <a:effectLst/>
                <a:latin typeface="Menlo" panose="020B0609030804020204" pitchFamily="49" charset="0"/>
              </a:rPr>
              <a:t>dir</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direction</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?p</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player</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?l1</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545454"/>
                </a:solidFill>
                <a:effectLst/>
                <a:latin typeface="Menlo" panose="020B0609030804020204" pitchFamily="49" charset="0"/>
              </a:rPr>
              <a:t>) </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:precondition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connected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blocked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:effect</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a:t>
            </a: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3310908" y="1876337"/>
            <a:ext cx="2565828" cy="412981"/>
          </a:xfrm>
          <a:prstGeom prst="wedgeRoundRectCallout">
            <a:avLst>
              <a:gd name="adj1" fmla="val -43795"/>
              <a:gd name="adj2" fmla="val 9646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6668076" y="2082828"/>
            <a:ext cx="2565828" cy="412981"/>
          </a:xfrm>
          <a:prstGeom prst="wedgeRoundRectCallout">
            <a:avLst>
              <a:gd name="adj1" fmla="val -59165"/>
              <a:gd name="adj2" fmla="val 184063"/>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396178" y="3601927"/>
            <a:ext cx="2565828" cy="412981"/>
          </a:xfrm>
          <a:prstGeom prst="wedgeRoundRectCallout">
            <a:avLst>
              <a:gd name="adj1" fmla="val -84318"/>
              <a:gd name="adj2" fmla="val 13918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48578" y="5096472"/>
            <a:ext cx="2565828" cy="412981"/>
          </a:xfrm>
          <a:prstGeom prst="wedgeRoundRectCallout">
            <a:avLst>
              <a:gd name="adj1" fmla="val -116255"/>
              <a:gd name="adj2" fmla="val -199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71805" y="3986021"/>
            <a:ext cx="4347795" cy="657038"/>
          </a:xfrm>
          <a:prstGeom prst="wedgeRoundRectCallout">
            <a:avLst>
              <a:gd name="adj1" fmla="val 54706"/>
              <a:gd name="adj2" fmla="val -891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3163817" y="6001754"/>
            <a:ext cx="4787173" cy="728956"/>
          </a:xfrm>
          <a:prstGeom prst="wedgeRoundRectCallout">
            <a:avLst>
              <a:gd name="adj1" fmla="val 1012"/>
              <a:gd name="adj2" fmla="val -1089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67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State Representation</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In PDDL, a </a:t>
            </a:r>
            <a:r>
              <a:rPr lang="en-US" b="1" dirty="0"/>
              <a:t>state</a:t>
            </a:r>
            <a:r>
              <a:rPr lang="en-US" dirty="0"/>
              <a:t> is represented as a </a:t>
            </a:r>
            <a:r>
              <a:rPr lang="en-US" b="1" dirty="0"/>
              <a:t>conjunction</a:t>
            </a:r>
            <a:r>
              <a:rPr lang="en-US" dirty="0"/>
              <a:t> of logical sentences that are </a:t>
            </a:r>
            <a:r>
              <a:rPr lang="en-US" b="1" dirty="0"/>
              <a:t>ground</a:t>
            </a:r>
            <a:r>
              <a:rPr lang="en-US" dirty="0"/>
              <a:t> </a:t>
            </a:r>
            <a:r>
              <a:rPr lang="en-US" b="1" dirty="0"/>
              <a:t>atomic</a:t>
            </a:r>
            <a:r>
              <a:rPr lang="en-US" dirty="0"/>
              <a:t> </a:t>
            </a:r>
            <a:r>
              <a:rPr lang="en-US" b="1" dirty="0" err="1"/>
              <a:t>fluents</a:t>
            </a:r>
            <a:r>
              <a:rPr lang="en-US" dirty="0"/>
              <a:t>. PDDL uses </a:t>
            </a:r>
            <a:r>
              <a:rPr lang="en-US" b="1" dirty="0"/>
              <a:t>database semantics.</a:t>
            </a:r>
            <a:endParaRPr lang="en-US" dirty="0"/>
          </a:p>
          <a:p>
            <a:endParaRPr lang="en-US" b="1" dirty="0"/>
          </a:p>
        </p:txBody>
      </p:sp>
      <p:sp>
        <p:nvSpPr>
          <p:cNvPr id="4" name="Google Shape;75;g92b3bf485b_0_0">
            <a:extLst>
              <a:ext uri="{FF2B5EF4-FFF2-40B4-BE49-F238E27FC236}">
                <a16:creationId xmlns:a16="http://schemas.microsoft.com/office/drawing/2014/main" id="{B0FCF739-5B58-FF47-A24E-CC721D39F192}"/>
              </a:ext>
            </a:extLst>
          </p:cNvPr>
          <p:cNvSpPr/>
          <p:nvPr/>
        </p:nvSpPr>
        <p:spPr>
          <a:xfrm>
            <a:off x="145400" y="2514274"/>
            <a:ext cx="2373996" cy="920957"/>
          </a:xfrm>
          <a:prstGeom prst="wedgeRoundRectCallout">
            <a:avLst>
              <a:gd name="adj1" fmla="val -192"/>
              <a:gd name="adj2" fmla="val -999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means they contain no variables</a:t>
            </a:r>
            <a:endParaRPr sz="2000" i="0" u="none" strike="noStrike" cap="none" dirty="0">
              <a:latin typeface="Open Sans"/>
              <a:ea typeface="Open Sans"/>
              <a:cs typeface="Open Sans"/>
              <a:sym typeface="Open Sans"/>
            </a:endParaRPr>
          </a:p>
        </p:txBody>
      </p:sp>
      <p:sp>
        <p:nvSpPr>
          <p:cNvPr id="5" name="Google Shape;75;g92b3bf485b_0_0">
            <a:extLst>
              <a:ext uri="{FF2B5EF4-FFF2-40B4-BE49-F238E27FC236}">
                <a16:creationId xmlns:a16="http://schemas.microsoft.com/office/drawing/2014/main" id="{6D2BE4AE-6747-E14D-96F4-5C93EB860534}"/>
              </a:ext>
            </a:extLst>
          </p:cNvPr>
          <p:cNvSpPr/>
          <p:nvPr/>
        </p:nvSpPr>
        <p:spPr>
          <a:xfrm>
            <a:off x="2695701" y="2514274"/>
            <a:ext cx="2373996" cy="920957"/>
          </a:xfrm>
          <a:prstGeom prst="wedgeRoundRectCallout">
            <a:avLst>
              <a:gd name="adj1" fmla="val -51369"/>
              <a:gd name="adj2" fmla="val -102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Atomic sentences contain just a single predicate</a:t>
            </a:r>
            <a:endParaRPr sz="2000" i="0" u="none" strike="noStrike" cap="none" dirty="0">
              <a:latin typeface="Open Sans"/>
              <a:ea typeface="Open Sans"/>
              <a:cs typeface="Open Sans"/>
              <a:sym typeface="Open Sans"/>
            </a:endParaRPr>
          </a:p>
        </p:txBody>
      </p:sp>
      <p:sp>
        <p:nvSpPr>
          <p:cNvPr id="6" name="Google Shape;75;g92b3bf485b_0_0">
            <a:extLst>
              <a:ext uri="{FF2B5EF4-FFF2-40B4-BE49-F238E27FC236}">
                <a16:creationId xmlns:a16="http://schemas.microsoft.com/office/drawing/2014/main" id="{3983719F-ED94-0A4D-8576-8CC457923135}"/>
              </a:ext>
            </a:extLst>
          </p:cNvPr>
          <p:cNvSpPr/>
          <p:nvPr/>
        </p:nvSpPr>
        <p:spPr>
          <a:xfrm>
            <a:off x="5246001" y="2514274"/>
            <a:ext cx="3277741" cy="920957"/>
          </a:xfrm>
          <a:prstGeom prst="wedgeRoundRectCallout">
            <a:avLst>
              <a:gd name="adj1" fmla="val -95865"/>
              <a:gd name="adj2" fmla="val -10274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Fluent means an aspect of the world that can change over time.</a:t>
            </a:r>
            <a:endParaRPr sz="2000" i="0" u="none" strike="noStrike" cap="none" dirty="0">
              <a:latin typeface="Open Sans"/>
              <a:ea typeface="Open Sans"/>
              <a:cs typeface="Open Sans"/>
              <a:sym typeface="Open Sans"/>
            </a:endParaRPr>
          </a:p>
        </p:txBody>
      </p:sp>
      <p:sp>
        <p:nvSpPr>
          <p:cNvPr id="9" name="TextBox 8">
            <a:extLst>
              <a:ext uri="{FF2B5EF4-FFF2-40B4-BE49-F238E27FC236}">
                <a16:creationId xmlns:a16="http://schemas.microsoft.com/office/drawing/2014/main" id="{3A48D023-9409-3649-A0C4-48E0C739B040}"/>
              </a:ext>
            </a:extLst>
          </p:cNvPr>
          <p:cNvSpPr txBox="1"/>
          <p:nvPr/>
        </p:nvSpPr>
        <p:spPr>
          <a:xfrm>
            <a:off x="1006114" y="3725503"/>
            <a:ext cx="1478290" cy="523220"/>
          </a:xfrm>
          <a:prstGeom prst="rect">
            <a:avLst/>
          </a:prstGeom>
          <a:noFill/>
        </p:spPr>
        <p:txBody>
          <a:bodyPr wrap="none" rtlCol="0">
            <a:spAutoFit/>
          </a:bodyPr>
          <a:lstStyle/>
          <a:p>
            <a:pPr lvl="1" algn="r"/>
            <a:r>
              <a:rPr lang="en-US" b="1" dirty="0"/>
              <a:t>Action Schema</a:t>
            </a:r>
            <a:br>
              <a:rPr lang="en-US" b="1" dirty="0"/>
            </a:br>
            <a:r>
              <a:rPr lang="en-US" dirty="0"/>
              <a:t>has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37440" y="5006375"/>
            <a:ext cx="2521844" cy="738664"/>
          </a:xfrm>
          <a:prstGeom prst="rect">
            <a:avLst/>
          </a:prstGeom>
          <a:noFill/>
        </p:spPr>
        <p:txBody>
          <a:bodyPr wrap="none" rtlCol="0">
            <a:spAutoFit/>
          </a:bodyPr>
          <a:lstStyle/>
          <a:p>
            <a:pPr algn="r"/>
            <a:r>
              <a:rPr lang="en-US" b="1" dirty="0"/>
              <a:t>State Representation</a:t>
            </a:r>
            <a:endParaRPr lang="en-US" dirty="0"/>
          </a:p>
          <a:p>
            <a:pPr algn="r"/>
            <a:r>
              <a:rPr lang="en-US" dirty="0"/>
              <a:t>arguments are constants</a:t>
            </a:r>
            <a:br>
              <a:rPr lang="en-US" dirty="0"/>
            </a:br>
            <a:r>
              <a:rPr lang="en-US" dirty="0" err="1"/>
              <a:t>fluents</a:t>
            </a:r>
            <a:r>
              <a:rPr lang="en-US" dirty="0"/>
              <a:t> may change over time</a:t>
            </a:r>
            <a:endParaRPr lang="en-US" b="1" dirty="0"/>
          </a:p>
        </p:txBody>
      </p:sp>
      <p:sp>
        <p:nvSpPr>
          <p:cNvPr id="13" name="Google Shape;75;g92b3bf485b_0_0">
            <a:extLst>
              <a:ext uri="{FF2B5EF4-FFF2-40B4-BE49-F238E27FC236}">
                <a16:creationId xmlns:a16="http://schemas.microsoft.com/office/drawing/2014/main" id="{F88B5687-553A-2148-B3D1-31795C9B49AD}"/>
              </a:ext>
            </a:extLst>
          </p:cNvPr>
          <p:cNvSpPr/>
          <p:nvPr/>
        </p:nvSpPr>
        <p:spPr>
          <a:xfrm>
            <a:off x="8700046" y="1835195"/>
            <a:ext cx="3277741" cy="1593806"/>
          </a:xfrm>
          <a:prstGeom prst="wedgeRoundRectCallout">
            <a:avLst>
              <a:gd name="adj1" fmla="val -74210"/>
              <a:gd name="adj2" fmla="val -425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Closed world assumption. Any fluent not mentioned is false. Unique names are distinct.</a:t>
            </a:r>
            <a:endParaRPr sz="2000" i="0" u="none" strike="noStrike" cap="none" dirty="0">
              <a:latin typeface="Open Sans"/>
              <a:ea typeface="Open Sans"/>
              <a:cs typeface="Open Sans"/>
              <a:sym typeface="Open Sans"/>
            </a:endParaRPr>
          </a:p>
        </p:txBody>
      </p:sp>
      <p:sp>
        <p:nvSpPr>
          <p:cNvPr id="17" name="TextBox 16">
            <a:extLst>
              <a:ext uri="{FF2B5EF4-FFF2-40B4-BE49-F238E27FC236}">
                <a16:creationId xmlns:a16="http://schemas.microsoft.com/office/drawing/2014/main" id="{B99F3854-3098-8748-A285-67777D97873B}"/>
              </a:ext>
            </a:extLst>
          </p:cNvPr>
          <p:cNvSpPr txBox="1"/>
          <p:nvPr/>
        </p:nvSpPr>
        <p:spPr>
          <a:xfrm>
            <a:off x="2508736" y="3731139"/>
            <a:ext cx="9683264"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BA8CAF"/>
                </a:solidFill>
                <a:effectLst/>
                <a:latin typeface="Menlo" panose="020B0609030804020204" pitchFamily="49" charset="0"/>
              </a:rPr>
              <a:t>?</a:t>
            </a:r>
            <a:r>
              <a:rPr lang="en-US" b="1" dirty="0" err="1">
                <a:solidFill>
                  <a:srgbClr val="BA8CAF"/>
                </a:solidFill>
                <a:effectLst/>
                <a:latin typeface="Menlo" panose="020B0609030804020204" pitchFamily="49" charset="0"/>
              </a:rPr>
              <a:t>dir</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direction</a:t>
            </a:r>
            <a:r>
              <a:rPr lang="en-US" b="1" dirty="0">
                <a:solidFill>
                  <a:srgbClr val="BA8CAF"/>
                </a:solidFill>
                <a:effectLst/>
                <a:latin typeface="Menlo" panose="020B0609030804020204" pitchFamily="49" charset="0"/>
              </a:rPr>
              <a:t> ?p</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player</a:t>
            </a:r>
            <a:r>
              <a:rPr lang="en-US" b="1" dirty="0">
                <a:solidFill>
                  <a:srgbClr val="BA8CAF"/>
                </a:solidFill>
                <a:effectLst/>
                <a:latin typeface="Menlo" panose="020B0609030804020204" pitchFamily="49" charset="0"/>
              </a:rPr>
              <a:t> ?l1</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24" name="TextBox 23">
            <a:extLst>
              <a:ext uri="{FF2B5EF4-FFF2-40B4-BE49-F238E27FC236}">
                <a16:creationId xmlns:a16="http://schemas.microsoft.com/office/drawing/2014/main" id="{365BC350-B1B8-0540-B45F-5BAF2A935F3B}"/>
              </a:ext>
            </a:extLst>
          </p:cNvPr>
          <p:cNvSpPr txBox="1"/>
          <p:nvPr/>
        </p:nvSpPr>
        <p:spPr>
          <a:xfrm>
            <a:off x="2484404" y="5051528"/>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28966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Successor States</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A </a:t>
            </a:r>
            <a:r>
              <a:rPr lang="en-US" b="1" dirty="0"/>
              <a:t>ground action</a:t>
            </a:r>
            <a:r>
              <a:rPr lang="en-US" dirty="0"/>
              <a:t> is </a:t>
            </a:r>
            <a:r>
              <a:rPr lang="en-US" b="1" dirty="0"/>
              <a:t>applicable</a:t>
            </a:r>
            <a:r>
              <a:rPr lang="en-US" dirty="0"/>
              <a:t> if if every positive literal in the precondition is true, and every negative literal in the precondition is false </a:t>
            </a:r>
          </a:p>
          <a:p>
            <a:endParaRPr lang="en-US" b="1" dirty="0"/>
          </a:p>
        </p:txBody>
      </p:sp>
      <p:sp>
        <p:nvSpPr>
          <p:cNvPr id="9" name="TextBox 8">
            <a:extLst>
              <a:ext uri="{FF2B5EF4-FFF2-40B4-BE49-F238E27FC236}">
                <a16:creationId xmlns:a16="http://schemas.microsoft.com/office/drawing/2014/main" id="{3A48D023-9409-3649-A0C4-48E0C739B040}"/>
              </a:ext>
            </a:extLst>
          </p:cNvPr>
          <p:cNvSpPr txBox="1"/>
          <p:nvPr/>
        </p:nvSpPr>
        <p:spPr>
          <a:xfrm>
            <a:off x="923095" y="2214104"/>
            <a:ext cx="1436611" cy="523220"/>
          </a:xfrm>
          <a:prstGeom prst="rect">
            <a:avLst/>
          </a:prstGeom>
          <a:noFill/>
        </p:spPr>
        <p:txBody>
          <a:bodyPr wrap="none" rtlCol="0">
            <a:spAutoFit/>
          </a:bodyPr>
          <a:lstStyle/>
          <a:p>
            <a:pPr lvl="1" algn="r"/>
            <a:r>
              <a:rPr lang="en-US" b="1" dirty="0"/>
              <a:t>Ground Action</a:t>
            </a:r>
            <a:br>
              <a:rPr lang="en-US" b="1" dirty="0"/>
            </a:br>
            <a:r>
              <a:rPr lang="en-US" dirty="0"/>
              <a:t>no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1221253" y="3800500"/>
            <a:ext cx="1138453" cy="307777"/>
          </a:xfrm>
          <a:prstGeom prst="rect">
            <a:avLst/>
          </a:prstGeom>
          <a:noFill/>
        </p:spPr>
        <p:txBody>
          <a:bodyPr wrap="none" rtlCol="0">
            <a:spAutoFit/>
          </a:bodyPr>
          <a:lstStyle/>
          <a:p>
            <a:pPr algn="r"/>
            <a:r>
              <a:rPr lang="en-US" b="1" dirty="0"/>
              <a:t>Initial State</a:t>
            </a:r>
            <a:endParaRPr lang="en-US" dirty="0"/>
          </a:p>
        </p:txBody>
      </p:sp>
      <p:sp>
        <p:nvSpPr>
          <p:cNvPr id="14" name="TextBox 13">
            <a:extLst>
              <a:ext uri="{FF2B5EF4-FFF2-40B4-BE49-F238E27FC236}">
                <a16:creationId xmlns:a16="http://schemas.microsoft.com/office/drawing/2014/main" id="{B422EC9F-7E39-6A4B-9BDA-71635764B58E}"/>
              </a:ext>
            </a:extLst>
          </p:cNvPr>
          <p:cNvSpPr txBox="1"/>
          <p:nvPr/>
        </p:nvSpPr>
        <p:spPr>
          <a:xfrm>
            <a:off x="523883" y="5213853"/>
            <a:ext cx="1835823" cy="954107"/>
          </a:xfrm>
          <a:prstGeom prst="rect">
            <a:avLst/>
          </a:prstGeom>
          <a:noFill/>
        </p:spPr>
        <p:txBody>
          <a:bodyPr wrap="none" rtlCol="0">
            <a:spAutoFit/>
          </a:bodyPr>
          <a:lstStyle/>
          <a:p>
            <a:pPr algn="r"/>
            <a:r>
              <a:rPr lang="en-US" b="1" dirty="0"/>
              <a:t>Result</a:t>
            </a:r>
            <a:br>
              <a:rPr lang="en-US" b="1" dirty="0"/>
            </a:br>
            <a:r>
              <a:rPr lang="en-US" dirty="0"/>
              <a:t>New state reflecting</a:t>
            </a:r>
            <a:br>
              <a:rPr lang="en-US" dirty="0"/>
            </a:br>
            <a:r>
              <a:rPr lang="en-US" dirty="0"/>
              <a:t>the effect of applying</a:t>
            </a:r>
            <a:br>
              <a:rPr lang="en-US" dirty="0"/>
            </a:br>
            <a:r>
              <a:rPr lang="en-US" dirty="0"/>
              <a:t>the ground action</a:t>
            </a:r>
          </a:p>
        </p:txBody>
      </p:sp>
      <p:sp>
        <p:nvSpPr>
          <p:cNvPr id="17" name="TextBox 16">
            <a:extLst>
              <a:ext uri="{FF2B5EF4-FFF2-40B4-BE49-F238E27FC236}">
                <a16:creationId xmlns:a16="http://schemas.microsoft.com/office/drawing/2014/main" id="{50852E25-21A5-F14B-AF7D-00984286500F}"/>
              </a:ext>
            </a:extLst>
          </p:cNvPr>
          <p:cNvSpPr txBox="1"/>
          <p:nvPr/>
        </p:nvSpPr>
        <p:spPr>
          <a:xfrm>
            <a:off x="2537649" y="2214104"/>
            <a:ext cx="8377624" cy="1384995"/>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18" name="TextBox 17">
            <a:extLst>
              <a:ext uri="{FF2B5EF4-FFF2-40B4-BE49-F238E27FC236}">
                <a16:creationId xmlns:a16="http://schemas.microsoft.com/office/drawing/2014/main" id="{09BE8437-CD33-5542-B72E-A93E77A0C33E}"/>
              </a:ext>
            </a:extLst>
          </p:cNvPr>
          <p:cNvSpPr txBox="1"/>
          <p:nvPr/>
        </p:nvSpPr>
        <p:spPr>
          <a:xfrm>
            <a:off x="2537649" y="3810469"/>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
        <p:nvSpPr>
          <p:cNvPr id="16" name="Google Shape;75;g92b3bf485b_0_0">
            <a:extLst>
              <a:ext uri="{FF2B5EF4-FFF2-40B4-BE49-F238E27FC236}">
                <a16:creationId xmlns:a16="http://schemas.microsoft.com/office/drawing/2014/main" id="{33D9B402-F8F0-4540-8450-13D4DCD1738B}"/>
              </a:ext>
            </a:extLst>
          </p:cNvPr>
          <p:cNvSpPr/>
          <p:nvPr/>
        </p:nvSpPr>
        <p:spPr>
          <a:xfrm>
            <a:off x="8165866" y="3728626"/>
            <a:ext cx="3730676"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 and positive literals are kept in an </a:t>
            </a:r>
            <a:r>
              <a:rPr lang="en-US" sz="2000" b="1" dirty="0">
                <a:latin typeface="Open Sans"/>
                <a:ea typeface="Open Sans"/>
                <a:cs typeface="Open Sans"/>
                <a:sym typeface="Open Sans"/>
              </a:rPr>
              <a:t>add list</a:t>
            </a:r>
            <a:r>
              <a:rPr lang="en-US" sz="2000" dirty="0">
                <a:latin typeface="Open Sans"/>
                <a:ea typeface="Open Sans"/>
                <a:cs typeface="Open Sans"/>
                <a:sym typeface="Open Sans"/>
              </a:rPr>
              <a:t> ADD()</a:t>
            </a:r>
            <a:endParaRPr sz="2000" i="0" u="none" strike="noStrike" cap="none" dirty="0">
              <a:latin typeface="Open Sans"/>
              <a:ea typeface="Open Sans"/>
              <a:cs typeface="Open Sans"/>
              <a:sym typeface="Open Sans"/>
            </a:endParaRPr>
          </a:p>
        </p:txBody>
      </p:sp>
      <p:sp>
        <p:nvSpPr>
          <p:cNvPr id="19" name="TextBox 18">
            <a:extLst>
              <a:ext uri="{FF2B5EF4-FFF2-40B4-BE49-F238E27FC236}">
                <a16:creationId xmlns:a16="http://schemas.microsoft.com/office/drawing/2014/main" id="{5F0E91FF-8B96-304D-8570-B9C661248F1C}"/>
              </a:ext>
            </a:extLst>
          </p:cNvPr>
          <p:cNvSpPr txBox="1"/>
          <p:nvPr/>
        </p:nvSpPr>
        <p:spPr>
          <a:xfrm>
            <a:off x="2537649" y="5213853"/>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6937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175C-75C9-0844-BC36-B4D34A3C6C8A}"/>
              </a:ext>
            </a:extLst>
          </p:cNvPr>
          <p:cNvSpPr>
            <a:spLocks noGrp="1"/>
          </p:cNvSpPr>
          <p:nvPr>
            <p:ph type="title"/>
          </p:nvPr>
        </p:nvSpPr>
        <p:spPr>
          <a:xfrm>
            <a:off x="399674" y="365125"/>
            <a:ext cx="2512860" cy="772052"/>
          </a:xfrm>
        </p:spPr>
        <p:txBody>
          <a:bodyPr/>
          <a:lstStyle/>
          <a:p>
            <a:r>
              <a:rPr lang="en-US" dirty="0"/>
              <a:t>Domain</a:t>
            </a:r>
          </a:p>
        </p:txBody>
      </p:sp>
      <p:sp>
        <p:nvSpPr>
          <p:cNvPr id="5" name="TextBox 4">
            <a:extLst>
              <a:ext uri="{FF2B5EF4-FFF2-40B4-BE49-F238E27FC236}">
                <a16:creationId xmlns:a16="http://schemas.microsoft.com/office/drawing/2014/main" id="{9A3C2B86-5CCA-7A48-806A-9ED4706A47DC}"/>
              </a:ext>
            </a:extLst>
          </p:cNvPr>
          <p:cNvSpPr txBox="1"/>
          <p:nvPr/>
        </p:nvSpPr>
        <p:spPr>
          <a:xfrm>
            <a:off x="6315264" y="1379577"/>
            <a:ext cx="6104466" cy="4832092"/>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problem</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navigate-to-location</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:objects</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player</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windingpath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talltree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drawbridge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courtyard</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towerstairs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tower</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dungeonstairs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dungeon</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greatfeastinghall</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location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east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west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up</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down</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direction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
            </a:r>
            <a:r>
              <a:rPr lang="en-US" i="1" dirty="0" err="1">
                <a:solidFill>
                  <a:srgbClr val="BA8CAF"/>
                </a:solidFill>
                <a:effectLst/>
                <a:latin typeface="Menlo" panose="020B0609030804020204" pitchFamily="49" charset="0"/>
              </a:rPr>
              <a:t>init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:goal</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7" name="TextBox 6">
            <a:extLst>
              <a:ext uri="{FF2B5EF4-FFF2-40B4-BE49-F238E27FC236}">
                <a16:creationId xmlns:a16="http://schemas.microsoft.com/office/drawing/2014/main" id="{DBFBBA0E-C356-C140-A918-378CAD20B22B}"/>
              </a:ext>
            </a:extLst>
          </p:cNvPr>
          <p:cNvSpPr txBox="1"/>
          <p:nvPr/>
        </p:nvSpPr>
        <p:spPr>
          <a:xfrm>
            <a:off x="0" y="1336754"/>
            <a:ext cx="6104466" cy="5047536"/>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:requirements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:strips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:typing</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:types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player</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location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direction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item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go</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a:t>
            </a:r>
            <a:r>
              <a:rPr lang="en-US" dirty="0" err="1">
                <a:solidFill>
                  <a:srgbClr val="BA8CAF"/>
                </a:solidFill>
                <a:effectLst/>
                <a:latin typeface="Menlo" panose="020B0609030804020204" pitchFamily="49" charset="0"/>
              </a:rPr>
              <a:t>dir</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direction</a:t>
            </a:r>
            <a:r>
              <a:rPr lang="en-US" dirty="0">
                <a:solidFill>
                  <a:srgbClr val="BA8CAF"/>
                </a:solidFill>
                <a:effectLst/>
                <a:latin typeface="Menlo" panose="020B0609030804020204" pitchFamily="49" charset="0"/>
              </a:rPr>
              <a:t> ?p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connected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blocked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?l2</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get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?item</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item</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inventory</a:t>
            </a:r>
            <a:r>
              <a:rPr lang="en-US" dirty="0">
                <a:solidFill>
                  <a:srgbClr val="BA8CAF"/>
                </a:solidFill>
                <a:effectLst/>
                <a:latin typeface="Menlo" panose="020B0609030804020204" pitchFamily="49" charset="0"/>
              </a:rPr>
              <a:t> ?p ?item</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8" name="Title 1">
            <a:extLst>
              <a:ext uri="{FF2B5EF4-FFF2-40B4-BE49-F238E27FC236}">
                <a16:creationId xmlns:a16="http://schemas.microsoft.com/office/drawing/2014/main" id="{85E8F216-85B6-4F46-BF68-78225E9140E3}"/>
              </a:ext>
            </a:extLst>
          </p:cNvPr>
          <p:cNvSpPr txBox="1">
            <a:spLocks/>
          </p:cNvSpPr>
          <p:nvPr/>
        </p:nvSpPr>
        <p:spPr>
          <a:xfrm>
            <a:off x="6315264" y="365125"/>
            <a:ext cx="2512860" cy="77205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Problem</a:t>
            </a:r>
          </a:p>
        </p:txBody>
      </p:sp>
      <p:sp>
        <p:nvSpPr>
          <p:cNvPr id="9" name="Google Shape;75;g92b3bf485b_0_0">
            <a:extLst>
              <a:ext uri="{FF2B5EF4-FFF2-40B4-BE49-F238E27FC236}">
                <a16:creationId xmlns:a16="http://schemas.microsoft.com/office/drawing/2014/main" id="{FD5BB16A-EA13-AF43-A553-FA398A1CCCC6}"/>
              </a:ext>
            </a:extLst>
          </p:cNvPr>
          <p:cNvSpPr/>
          <p:nvPr/>
        </p:nvSpPr>
        <p:spPr>
          <a:xfrm>
            <a:off x="3123332" y="863177"/>
            <a:ext cx="2565828" cy="644529"/>
          </a:xfrm>
          <a:prstGeom prst="wedgeRoundRectCallout">
            <a:avLst>
              <a:gd name="adj1" fmla="val -108220"/>
              <a:gd name="adj2" fmla="val 1791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Set of Action Schema</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2CA1A8BB-812B-2648-9F59-77D9ABE5BFFA}"/>
              </a:ext>
            </a:extLst>
          </p:cNvPr>
          <p:cNvSpPr/>
          <p:nvPr/>
        </p:nvSpPr>
        <p:spPr>
          <a:xfrm>
            <a:off x="9626172" y="3605989"/>
            <a:ext cx="2565828" cy="644529"/>
          </a:xfrm>
          <a:prstGeom prst="wedgeRoundRectCallout">
            <a:avLst>
              <a:gd name="adj1" fmla="val -64358"/>
              <a:gd name="adj2" fmla="val 1096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Initial State</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E0095FDB-F4A9-B34C-9105-C4E0C23886C4}"/>
              </a:ext>
            </a:extLst>
          </p:cNvPr>
          <p:cNvSpPr/>
          <p:nvPr/>
        </p:nvSpPr>
        <p:spPr>
          <a:xfrm>
            <a:off x="6315264" y="6170610"/>
            <a:ext cx="2565828" cy="644529"/>
          </a:xfrm>
          <a:prstGeom prst="wedgeRoundRectCallout">
            <a:avLst>
              <a:gd name="adj1" fmla="val -20304"/>
              <a:gd name="adj2" fmla="val -9547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Goal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0186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C207-347F-1543-886C-9E018D9E4BD0}"/>
              </a:ext>
            </a:extLst>
          </p:cNvPr>
          <p:cNvSpPr>
            <a:spLocks noGrp="1"/>
          </p:cNvSpPr>
          <p:nvPr>
            <p:ph type="title"/>
          </p:nvPr>
        </p:nvSpPr>
        <p:spPr/>
        <p:txBody>
          <a:bodyPr/>
          <a:lstStyle/>
          <a:p>
            <a:r>
              <a:rPr lang="en-US" dirty="0"/>
              <a:t>Algorithms for Classical Planning</a:t>
            </a:r>
          </a:p>
        </p:txBody>
      </p:sp>
      <p:sp>
        <p:nvSpPr>
          <p:cNvPr id="3" name="Text Placeholder 2">
            <a:extLst>
              <a:ext uri="{FF2B5EF4-FFF2-40B4-BE49-F238E27FC236}">
                <a16:creationId xmlns:a16="http://schemas.microsoft.com/office/drawing/2014/main" id="{F4790425-C4F6-B44A-9E90-D0A34DABA783}"/>
              </a:ext>
            </a:extLst>
          </p:cNvPr>
          <p:cNvSpPr>
            <a:spLocks noGrp="1"/>
          </p:cNvSpPr>
          <p:nvPr>
            <p:ph type="body" idx="1"/>
          </p:nvPr>
        </p:nvSpPr>
        <p:spPr/>
        <p:txBody>
          <a:bodyPr/>
          <a:lstStyle/>
          <a:p>
            <a:r>
              <a:rPr lang="en-US" dirty="0"/>
              <a:t>We can apply </a:t>
            </a:r>
            <a:r>
              <a:rPr lang="en-US" b="1" dirty="0"/>
              <a:t>BFS</a:t>
            </a:r>
            <a:r>
              <a:rPr lang="en-US" dirty="0"/>
              <a:t> to the </a:t>
            </a:r>
            <a:r>
              <a:rPr lang="en-US" b="1" dirty="0"/>
              <a:t>initial state</a:t>
            </a:r>
            <a:r>
              <a:rPr lang="en-US" dirty="0"/>
              <a:t> through possible states looking for a </a:t>
            </a:r>
            <a:r>
              <a:rPr lang="en-US" b="1" dirty="0"/>
              <a:t>goal</a:t>
            </a:r>
            <a:r>
              <a:rPr lang="en-US" dirty="0"/>
              <a:t>.</a:t>
            </a:r>
          </a:p>
          <a:p>
            <a:r>
              <a:rPr lang="en-US" dirty="0"/>
              <a:t>An advantage of the </a:t>
            </a:r>
            <a:r>
              <a:rPr lang="en-US" b="1" dirty="0"/>
              <a:t>declarative representation</a:t>
            </a:r>
            <a:r>
              <a:rPr lang="en-US" dirty="0"/>
              <a:t> of action schemas is that we can also </a:t>
            </a:r>
            <a:r>
              <a:rPr lang="en-US" b="1" dirty="0"/>
              <a:t>search backwards</a:t>
            </a:r>
            <a:r>
              <a:rPr lang="en-US" dirty="0"/>
              <a:t>.  </a:t>
            </a:r>
          </a:p>
          <a:p>
            <a:r>
              <a:rPr lang="en-US" b="1" dirty="0"/>
              <a:t>Start with a goal </a:t>
            </a:r>
            <a:r>
              <a:rPr lang="en-US" dirty="0"/>
              <a:t>and work backwards towards the initial state. </a:t>
            </a:r>
          </a:p>
          <a:p>
            <a:endParaRPr lang="en-US" dirty="0"/>
          </a:p>
          <a:p>
            <a:endParaRPr lang="en-US" dirty="0"/>
          </a:p>
          <a:p>
            <a:endParaRPr lang="en-US" dirty="0"/>
          </a:p>
          <a:p>
            <a:endParaRPr lang="en-US" dirty="0"/>
          </a:p>
          <a:p>
            <a:endParaRPr lang="en-US" dirty="0"/>
          </a:p>
          <a:p>
            <a:r>
              <a:rPr lang="en-US" i="1" dirty="0"/>
              <a:t>In our Action Castle example, this would help us with the branching problem that the </a:t>
            </a:r>
            <a:r>
              <a:rPr lang="en-US" b="1" i="1" dirty="0"/>
              <a:t>drop </a:t>
            </a:r>
            <a:r>
              <a:rPr lang="en-US" i="1" dirty="0"/>
              <a:t>action introduced.  If we work backwards from the goal, then we realize that we don’t ever need to drop an item for the correct solution.</a:t>
            </a:r>
          </a:p>
        </p:txBody>
      </p:sp>
      <p:sp>
        <p:nvSpPr>
          <p:cNvPr id="5" name="Cloud 4">
            <a:extLst>
              <a:ext uri="{FF2B5EF4-FFF2-40B4-BE49-F238E27FC236}">
                <a16:creationId xmlns:a16="http://schemas.microsoft.com/office/drawing/2014/main" id="{B24F18B1-A06A-6D44-8AE3-DB247CDF834A}"/>
              </a:ext>
            </a:extLst>
          </p:cNvPr>
          <p:cNvSpPr/>
          <p:nvPr/>
        </p:nvSpPr>
        <p:spPr>
          <a:xfrm>
            <a:off x="777667" y="3067940"/>
            <a:ext cx="3221765" cy="1632247"/>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200" dirty="0"/>
              <a:t>Why work backwards?</a:t>
            </a:r>
          </a:p>
        </p:txBody>
      </p:sp>
    </p:spTree>
    <p:extLst>
      <p:ext uri="{BB962C8B-B14F-4D97-AF65-F5344CB8AC3E}">
        <p14:creationId xmlns:p14="http://schemas.microsoft.com/office/powerpoint/2010/main" val="358770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 </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97526" y="2452023"/>
            <a:ext cx="3308919" cy="307777"/>
          </a:xfrm>
          <a:prstGeom prst="rect">
            <a:avLst/>
          </a:prstGeom>
          <a:noFill/>
        </p:spPr>
        <p:txBody>
          <a:bodyPr wrap="none" rtlCol="0">
            <a:spAutoFit/>
          </a:bodyPr>
          <a:lstStyle/>
          <a:p>
            <a:r>
              <a:rPr lang="en-US" dirty="0"/>
              <a:t>Go(Player, Cottage, Out, Fishing Pond)</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endParaRPr lang="en-US" dirty="0"/>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sp>
        <p:nvSpPr>
          <p:cNvPr id="47" name="Google Shape;75;g92b3bf485b_0_0">
            <a:extLst>
              <a:ext uri="{FF2B5EF4-FFF2-40B4-BE49-F238E27FC236}">
                <a16:creationId xmlns:a16="http://schemas.microsoft.com/office/drawing/2014/main" id="{2AE13300-76A1-E247-8D84-114C9D7AF787}"/>
              </a:ext>
            </a:extLst>
          </p:cNvPr>
          <p:cNvSpPr/>
          <p:nvPr/>
        </p:nvSpPr>
        <p:spPr>
          <a:xfrm>
            <a:off x="2264073" y="1002505"/>
            <a:ext cx="2373996" cy="920957"/>
          </a:xfrm>
          <a:prstGeom prst="wedgeRoundRectCallout">
            <a:avLst>
              <a:gd name="adj1" fmla="val -33003"/>
              <a:gd name="adj2" fmla="val 1059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action with no variables</a:t>
            </a:r>
            <a:endParaRPr sz="2000" i="0" u="none" strike="noStrike" cap="none" dirty="0">
              <a:latin typeface="Open Sans"/>
              <a:ea typeface="Open Sans"/>
              <a:cs typeface="Open Sans"/>
              <a:sym typeface="Open Sans"/>
            </a:endParaRPr>
          </a:p>
        </p:txBody>
      </p:sp>
      <p:sp>
        <p:nvSpPr>
          <p:cNvPr id="51" name="Google Shape;75;g92b3bf485b_0_0">
            <a:extLst>
              <a:ext uri="{FF2B5EF4-FFF2-40B4-BE49-F238E27FC236}">
                <a16:creationId xmlns:a16="http://schemas.microsoft.com/office/drawing/2014/main" id="{3F0B2A13-2B9B-BB44-91D1-075E3174A3AE}"/>
              </a:ext>
            </a:extLst>
          </p:cNvPr>
          <p:cNvSpPr/>
          <p:nvPr/>
        </p:nvSpPr>
        <p:spPr>
          <a:xfrm>
            <a:off x="671739" y="4865824"/>
            <a:ext cx="2373996" cy="920957"/>
          </a:xfrm>
          <a:prstGeom prst="wedgeRoundRectCallout">
            <a:avLst>
              <a:gd name="adj1" fmla="val 34046"/>
              <a:gd name="adj2" fmla="val -1073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Actions must be </a:t>
            </a:r>
            <a:r>
              <a:rPr lang="en-US" sz="2000" b="1" dirty="0"/>
              <a:t>applicable.</a:t>
            </a:r>
            <a:r>
              <a:rPr lang="en-US" sz="2000" dirty="0">
                <a:latin typeface="Open Sans"/>
                <a:ea typeface="Open Sans"/>
                <a:cs typeface="Open Sans"/>
                <a:sym typeface="Open Sans"/>
              </a:rPr>
              <a:t>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4935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Inventory(Lamp)</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2404534" y="2590800"/>
            <a:ext cx="761747" cy="307777"/>
          </a:xfrm>
          <a:prstGeom prst="rect">
            <a:avLst/>
          </a:prstGeom>
          <a:noFill/>
        </p:spPr>
        <p:txBody>
          <a:bodyPr wrap="none" rtlCol="0">
            <a:spAutoFit/>
          </a:bodyPr>
          <a:lstStyle/>
          <a:p>
            <a:r>
              <a:rPr lang="en-US" dirty="0"/>
              <a:t>Go Out</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br>
              <a:rPr lang="en-US" dirty="0"/>
            </a:br>
            <a:r>
              <a:rPr lang="en-US" dirty="0"/>
              <a:t>Inventory(Lamp)</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br>
              <a:rPr lang="en-US" dirty="0"/>
            </a:br>
            <a:r>
              <a:rPr lang="en-US" dirty="0"/>
              <a:t>Inventory(Lamp)</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Inventory(Lamp)</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br>
              <a:rPr lang="en-US" dirty="0"/>
            </a:br>
            <a:r>
              <a:rPr lang="en-US" dirty="0"/>
              <a:t>Inventory(Lamp)</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cxnSp>
        <p:nvCxnSpPr>
          <p:cNvPr id="39" name="Straight Arrow Connector 38">
            <a:extLst>
              <a:ext uri="{FF2B5EF4-FFF2-40B4-BE49-F238E27FC236}">
                <a16:creationId xmlns:a16="http://schemas.microsoft.com/office/drawing/2014/main" id="{8D716049-FEF9-3640-AD51-0AC2F734F21E}"/>
              </a:ext>
            </a:extLst>
          </p:cNvPr>
          <p:cNvCxnSpPr>
            <a:cxnSpLocks/>
            <a:stCxn id="4" idx="2"/>
          </p:cNvCxnSpPr>
          <p:nvPr/>
        </p:nvCxnSpPr>
        <p:spPr>
          <a:xfrm>
            <a:off x="1351304" y="3945467"/>
            <a:ext cx="1491685" cy="137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7D9703A-7421-B84A-8913-A08CA3B51E88}"/>
              </a:ext>
            </a:extLst>
          </p:cNvPr>
          <p:cNvSpPr/>
          <p:nvPr/>
        </p:nvSpPr>
        <p:spPr>
          <a:xfrm>
            <a:off x="2037910" y="5315486"/>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At(Lamp, Cottage)</a:t>
            </a:r>
          </a:p>
        </p:txBody>
      </p:sp>
      <p:sp>
        <p:nvSpPr>
          <p:cNvPr id="46" name="TextBox 45">
            <a:extLst>
              <a:ext uri="{FF2B5EF4-FFF2-40B4-BE49-F238E27FC236}">
                <a16:creationId xmlns:a16="http://schemas.microsoft.com/office/drawing/2014/main" id="{5F4438CD-B4A6-5646-9FE3-ECC410F43BFE}"/>
              </a:ext>
            </a:extLst>
          </p:cNvPr>
          <p:cNvSpPr txBox="1"/>
          <p:nvPr/>
        </p:nvSpPr>
        <p:spPr>
          <a:xfrm>
            <a:off x="1116154" y="4418018"/>
            <a:ext cx="1069524" cy="307777"/>
          </a:xfrm>
          <a:prstGeom prst="rect">
            <a:avLst/>
          </a:prstGeom>
          <a:noFill/>
        </p:spPr>
        <p:txBody>
          <a:bodyPr wrap="none" rtlCol="0">
            <a:spAutoFit/>
          </a:bodyPr>
          <a:lstStyle/>
          <a:p>
            <a:r>
              <a:rPr lang="en-US" dirty="0"/>
              <a:t>Drop Lamp</a:t>
            </a:r>
          </a:p>
        </p:txBody>
      </p:sp>
    </p:spTree>
    <p:extLst>
      <p:ext uri="{BB962C8B-B14F-4D97-AF65-F5344CB8AC3E}">
        <p14:creationId xmlns:p14="http://schemas.microsoft.com/office/powerpoint/2010/main" val="3469983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3"/>
          </p:cNvCxnSpPr>
          <p:nvPr/>
        </p:nvCxnSpPr>
        <p:spPr>
          <a:xfrm flipH="1" flipV="1">
            <a:off x="4746695" y="2966524"/>
            <a:ext cx="1453586" cy="276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154717" y="3251101"/>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200281"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a:p>
            <a:pPr algn="ctr"/>
            <a:r>
              <a:rPr lang="en-US" dirty="0"/>
              <a:t>Not(inventory(Fish))</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469347" y="3204584"/>
            <a:ext cx="1232102" cy="3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8790419" y="3259567"/>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701449" y="275585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9830"/>
              <a:gd name="adj2" fmla="val -874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1488912" y="2150916"/>
            <a:ext cx="3257783" cy="16312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Connected(Garden Path, South, Fishing Pond)</a:t>
            </a:r>
            <a:br>
              <a:rPr lang="en-US" dirty="0"/>
            </a:br>
            <a:r>
              <a:rPr lang="en-US" dirty="0"/>
              <a:t>Inventory(Pole)</a:t>
            </a:r>
          </a:p>
          <a:p>
            <a:pPr algn="ctr"/>
            <a:r>
              <a:rPr lang="en-US" dirty="0"/>
              <a:t>Not(inventory(Fish))</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77" idx="3"/>
          </p:cNvCxnSpPr>
          <p:nvPr/>
        </p:nvCxnSpPr>
        <p:spPr>
          <a:xfrm flipH="1">
            <a:off x="701994" y="2966524"/>
            <a:ext cx="786918" cy="25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577E371-50E0-9C41-B917-9A5CD6C126B1}"/>
              </a:ext>
            </a:extLst>
          </p:cNvPr>
          <p:cNvSpPr/>
          <p:nvPr/>
        </p:nvSpPr>
        <p:spPr>
          <a:xfrm>
            <a:off x="-2555789" y="2627036"/>
            <a:ext cx="3257783" cy="1194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58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sp>
        <p:nvSpPr>
          <p:cNvPr id="4" name="Rectangle 3">
            <a:extLst>
              <a:ext uri="{FF2B5EF4-FFF2-40B4-BE49-F238E27FC236}">
                <a16:creationId xmlns:a16="http://schemas.microsoft.com/office/drawing/2014/main" id="{A7634D0D-9B42-CD44-B098-3C67759DCE9D}"/>
              </a:ext>
            </a:extLst>
          </p:cNvPr>
          <p:cNvSpPr/>
          <p:nvPr/>
        </p:nvSpPr>
        <p:spPr>
          <a:xfrm>
            <a:off x="501411" y="3115465"/>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flipH="1">
            <a:off x="1456630" y="2504366"/>
            <a:ext cx="812436" cy="57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CB3E7-3C11-EE4C-B682-A9DCED36BBD6}"/>
              </a:ext>
            </a:extLst>
          </p:cNvPr>
          <p:cNvSpPr/>
          <p:nvPr/>
        </p:nvSpPr>
        <p:spPr>
          <a:xfrm>
            <a:off x="1492955" y="1606899"/>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388982" y="3088796"/>
            <a:ext cx="881973" cy="307777"/>
          </a:xfrm>
          <a:prstGeom prst="rect">
            <a:avLst/>
          </a:prstGeom>
          <a:noFill/>
        </p:spPr>
        <p:txBody>
          <a:bodyPr wrap="none" rtlCol="0">
            <a:spAutoFit/>
          </a:bodyPr>
          <a:lstStyle/>
          <a:p>
            <a:r>
              <a:rPr lang="en-US" dirty="0"/>
              <a:t>Get Pole</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2"/>
          </p:cNvCxnSpPr>
          <p:nvPr/>
        </p:nvCxnSpPr>
        <p:spPr>
          <a:xfrm flipH="1" flipV="1">
            <a:off x="5897930" y="2763620"/>
            <a:ext cx="748275" cy="479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465616" y="3180528"/>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646205"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915271" y="3048000"/>
            <a:ext cx="1007663" cy="19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11493" y="3162092"/>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922934" y="2599266"/>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13328"/>
              <a:gd name="adj2" fmla="val -1389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4480660" y="1866153"/>
            <a:ext cx="283454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Connected(GP, South, FP)</a:t>
            </a:r>
            <a:br>
              <a:rPr lang="en-US" dirty="0"/>
            </a:br>
            <a:r>
              <a:rPr lang="en-US" dirty="0"/>
              <a:t>Inventory(Pole)</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11" idx="3"/>
          </p:cNvCxnSpPr>
          <p:nvPr/>
        </p:nvCxnSpPr>
        <p:spPr>
          <a:xfrm flipH="1" flipV="1">
            <a:off x="3762021" y="2055633"/>
            <a:ext cx="718639" cy="25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E17316-9455-FC4B-A128-8C4C84D7B926}"/>
              </a:ext>
            </a:extLst>
          </p:cNvPr>
          <p:cNvSpPr txBox="1"/>
          <p:nvPr/>
        </p:nvSpPr>
        <p:spPr>
          <a:xfrm>
            <a:off x="3799285" y="1822327"/>
            <a:ext cx="941283" cy="307777"/>
          </a:xfrm>
          <a:prstGeom prst="rect">
            <a:avLst/>
          </a:prstGeom>
          <a:noFill/>
        </p:spPr>
        <p:txBody>
          <a:bodyPr wrap="square" rtlCol="0">
            <a:spAutoFit/>
          </a:bodyPr>
          <a:lstStyle/>
          <a:p>
            <a:r>
              <a:rPr lang="en-US" dirty="0"/>
              <a:t>Go Out</a:t>
            </a:r>
          </a:p>
        </p:txBody>
      </p:sp>
    </p:spTree>
    <p:extLst>
      <p:ext uri="{BB962C8B-B14F-4D97-AF65-F5344CB8AC3E}">
        <p14:creationId xmlns:p14="http://schemas.microsoft.com/office/powerpoint/2010/main" val="5899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Heuristics for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Neither forward nor backward search is efficient without good </a:t>
            </a:r>
            <a:r>
              <a:rPr lang="en-US" b="1" dirty="0"/>
              <a:t>heuristics.</a:t>
            </a:r>
            <a:endParaRPr lang="en-US" dirty="0"/>
          </a:p>
          <a:p>
            <a:r>
              <a:rPr lang="en-US" dirty="0"/>
              <a:t>In search a heuristic function h(s) estimates the distance from a state to the goal. </a:t>
            </a:r>
          </a:p>
          <a:p>
            <a:r>
              <a:rPr lang="en-US" b="1" dirty="0"/>
              <a:t>Admissible heuristics</a:t>
            </a:r>
            <a:r>
              <a:rPr lang="en-US" dirty="0"/>
              <a:t> never over-estimate the true distance, and can be used with </a:t>
            </a:r>
            <a:r>
              <a:rPr lang="en-US" b="1" dirty="0"/>
              <a:t>A* search</a:t>
            </a:r>
            <a:r>
              <a:rPr lang="en-US" dirty="0"/>
              <a:t> to find optimal solutions.</a:t>
            </a:r>
          </a:p>
          <a:p>
            <a:endParaRPr lang="en-US" b="1" dirty="0"/>
          </a:p>
          <a:p>
            <a:r>
              <a:rPr lang="en-US" dirty="0"/>
              <a:t>Admissible heuristics can be derived from a </a:t>
            </a:r>
            <a:r>
              <a:rPr lang="en-US" b="1" dirty="0"/>
              <a:t>relaxed problem</a:t>
            </a:r>
            <a:r>
              <a:rPr lang="en-US" dirty="0"/>
              <a:t> that is easier to solve.  </a:t>
            </a:r>
          </a:p>
          <a:p>
            <a:r>
              <a:rPr lang="en-US" dirty="0"/>
              <a:t>For the </a:t>
            </a:r>
            <a:r>
              <a:rPr lang="en-US" b="1" dirty="0"/>
              <a:t>ignore preconditions heuristic</a:t>
            </a:r>
            <a:r>
              <a:rPr lang="en-US" dirty="0"/>
              <a:t> relaxes the problem.</a:t>
            </a:r>
          </a:p>
          <a:p>
            <a:endParaRPr lang="en-US" dirty="0"/>
          </a:p>
          <a:p>
            <a:endParaRPr lang="en-US" dirty="0"/>
          </a:p>
        </p:txBody>
      </p:sp>
    </p:spTree>
    <p:extLst>
      <p:ext uri="{BB962C8B-B14F-4D97-AF65-F5344CB8AC3E}">
        <p14:creationId xmlns:p14="http://schemas.microsoft.com/office/powerpoint/2010/main" val="2903035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Hierarchical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Instead of using atomic actions, we can define actions at </a:t>
            </a:r>
            <a:r>
              <a:rPr lang="en-US" b="1" dirty="0"/>
              <a:t>higher levels of abstraction.</a:t>
            </a:r>
          </a:p>
          <a:p>
            <a:r>
              <a:rPr lang="en-US" b="1" dirty="0"/>
              <a:t>Hierarchical decomposition </a:t>
            </a:r>
            <a:r>
              <a:rPr lang="en-US" dirty="0"/>
              <a:t>organizes actions into high-level functions, composed of more fine-grained function, composed of atomic actions.</a:t>
            </a:r>
          </a:p>
          <a:p>
            <a:r>
              <a:rPr lang="en-US" dirty="0"/>
              <a:t>Plan out sequence of high level actions, reclusively </a:t>
            </a:r>
            <a:r>
              <a:rPr lang="en-US" b="1" dirty="0"/>
              <a:t>refine the plan </a:t>
            </a:r>
            <a:r>
              <a:rPr lang="en-US" dirty="0"/>
              <a:t>until we’ve got atomic actions.</a:t>
            </a:r>
          </a:p>
          <a:p>
            <a:endParaRPr lang="en-US" b="1" dirty="0"/>
          </a:p>
        </p:txBody>
      </p:sp>
      <p:sp>
        <p:nvSpPr>
          <p:cNvPr id="4" name="Google Shape;75;g92b3bf485b_0_0">
            <a:extLst>
              <a:ext uri="{FF2B5EF4-FFF2-40B4-BE49-F238E27FC236}">
                <a16:creationId xmlns:a16="http://schemas.microsoft.com/office/drawing/2014/main" id="{BF0E5D09-6E3A-974B-B563-2BC01360A1E5}"/>
              </a:ext>
            </a:extLst>
          </p:cNvPr>
          <p:cNvSpPr/>
          <p:nvPr/>
        </p:nvSpPr>
        <p:spPr>
          <a:xfrm>
            <a:off x="5061944" y="3880442"/>
            <a:ext cx="3271417" cy="1518048"/>
          </a:xfrm>
          <a:prstGeom prst="wedgeRoundRectCallout">
            <a:avLst>
              <a:gd name="adj1" fmla="val 48054"/>
              <a:gd name="adj2" fmla="val -988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Tricky to ensure that the resulting plan is optimal.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9742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Planning and Games</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extLst>
      <p:ext uri="{BB962C8B-B14F-4D97-AF65-F5344CB8AC3E}">
        <p14:creationId xmlns:p14="http://schemas.microsoft.com/office/powerpoint/2010/main" val="2136450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C0E33E-9F3E-5E4B-971D-AB8F41D6DB9A}"/>
              </a:ext>
            </a:extLst>
          </p:cNvPr>
          <p:cNvSpPr>
            <a:spLocks noGrp="1"/>
          </p:cNvSpPr>
          <p:nvPr>
            <p:ph type="title"/>
          </p:nvPr>
        </p:nvSpPr>
        <p:spPr/>
        <p:txBody>
          <a:bodyPr/>
          <a:lstStyle/>
          <a:p>
            <a:r>
              <a:rPr lang="en-US" dirty="0"/>
              <a:t>Planning can be used for AI characters</a:t>
            </a:r>
          </a:p>
        </p:txBody>
      </p:sp>
      <p:sp>
        <p:nvSpPr>
          <p:cNvPr id="9" name="Text Placeholder 8">
            <a:extLst>
              <a:ext uri="{FF2B5EF4-FFF2-40B4-BE49-F238E27FC236}">
                <a16:creationId xmlns:a16="http://schemas.microsoft.com/office/drawing/2014/main" id="{42735D32-CC71-A042-AA6E-71EB2B69C96D}"/>
              </a:ext>
            </a:extLst>
          </p:cNvPr>
          <p:cNvSpPr>
            <a:spLocks noGrp="1"/>
          </p:cNvSpPr>
          <p:nvPr>
            <p:ph type="body" idx="1"/>
          </p:nvPr>
        </p:nvSpPr>
        <p:spPr/>
        <p:txBody>
          <a:bodyPr/>
          <a:lstStyle/>
          <a:p>
            <a:r>
              <a:rPr lang="en-US" dirty="0"/>
              <a:t>In our current text adventure games, all of the non-player characters are boring!</a:t>
            </a:r>
          </a:p>
          <a:p>
            <a:pPr marL="571500" indent="-342900">
              <a:buFont typeface="Arial" panose="020B0604020202020204" pitchFamily="34" charset="0"/>
              <a:buChar char="•"/>
            </a:pPr>
            <a:r>
              <a:rPr lang="en-US" dirty="0"/>
              <a:t>Why doesn’t the princess try to escape the tower and claim the throne herself?</a:t>
            </a:r>
          </a:p>
          <a:p>
            <a:pPr marL="571500" indent="-342900">
              <a:buFont typeface="Arial" panose="020B0604020202020204" pitchFamily="34" charset="0"/>
              <a:buChar char="•"/>
            </a:pPr>
            <a:r>
              <a:rPr lang="en-US" dirty="0"/>
              <a:t>Why doesn’t the troll come hunting for food and eat us or the guard?</a:t>
            </a:r>
          </a:p>
          <a:p>
            <a:pPr marL="571500" indent="-342900">
              <a:buFont typeface="Arial" panose="020B0604020202020204" pitchFamily="34" charset="0"/>
              <a:buChar char="•"/>
            </a:pPr>
            <a:r>
              <a:rPr lang="en-US" dirty="0"/>
              <a:t>Why is the ghost of the king stuck in the dungeon? </a:t>
            </a:r>
          </a:p>
          <a:p>
            <a:pPr marL="571500" indent="-342900">
              <a:buFont typeface="Arial" panose="020B0604020202020204" pitchFamily="34" charset="0"/>
              <a:buChar char="•"/>
            </a:pPr>
            <a:endParaRPr lang="en-US" dirty="0"/>
          </a:p>
          <a:p>
            <a:pPr marL="228600" indent="0"/>
            <a:r>
              <a:rPr lang="en-US" dirty="0"/>
              <a:t>We could give each of them goals, and have them try to plan out and play the game alongside the player.</a:t>
            </a:r>
          </a:p>
        </p:txBody>
      </p:sp>
    </p:spTree>
    <p:extLst>
      <p:ext uri="{BB962C8B-B14F-4D97-AF65-F5344CB8AC3E}">
        <p14:creationId xmlns:p14="http://schemas.microsoft.com/office/powerpoint/2010/main" val="3726333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B0D4D-F496-0049-A0C4-7999C162C74C}"/>
              </a:ext>
            </a:extLst>
          </p:cNvPr>
          <p:cNvSpPr>
            <a:spLocks noGrp="1"/>
          </p:cNvSpPr>
          <p:nvPr>
            <p:ph type="title"/>
          </p:nvPr>
        </p:nvSpPr>
        <p:spPr/>
        <p:txBody>
          <a:bodyPr>
            <a:normAutofit/>
          </a:bodyPr>
          <a:lstStyle/>
          <a:p>
            <a:r>
              <a:rPr lang="en-US" dirty="0"/>
              <a:t>Generating Puzzles</a:t>
            </a:r>
          </a:p>
        </p:txBody>
      </p:sp>
      <p:sp>
        <p:nvSpPr>
          <p:cNvPr id="6" name="Text Placeholder 5">
            <a:extLst>
              <a:ext uri="{FF2B5EF4-FFF2-40B4-BE49-F238E27FC236}">
                <a16:creationId xmlns:a16="http://schemas.microsoft.com/office/drawing/2014/main" id="{B080DB63-9F9D-8446-A5FB-2EF26F58C73F}"/>
              </a:ext>
            </a:extLst>
          </p:cNvPr>
          <p:cNvSpPr>
            <a:spLocks noGrp="1"/>
          </p:cNvSpPr>
          <p:nvPr>
            <p:ph type="body" idx="1"/>
          </p:nvPr>
        </p:nvSpPr>
        <p:spPr/>
        <p:txBody>
          <a:bodyPr/>
          <a:lstStyle/>
          <a:p>
            <a:r>
              <a:rPr lang="en-US" dirty="0"/>
              <a:t>In HW2, we were able to generate descriptions of locations and items and automatically incorporate them into our text adventure games.</a:t>
            </a:r>
          </a:p>
          <a:p>
            <a:r>
              <a:rPr lang="en-US" dirty="0"/>
              <a:t>Could we use planning to automatically generate:</a:t>
            </a:r>
          </a:p>
          <a:p>
            <a:pPr marL="685800" indent="-457200">
              <a:buFont typeface="+mj-lt"/>
              <a:buAutoNum type="arabicPeriod"/>
            </a:pPr>
            <a:r>
              <a:rPr lang="en-US" dirty="0"/>
              <a:t>Puzzles?</a:t>
            </a:r>
          </a:p>
          <a:p>
            <a:pPr marL="685800" indent="-457200">
              <a:buFont typeface="+mj-lt"/>
              <a:buAutoNum type="arabicPeriod"/>
            </a:pPr>
            <a:r>
              <a:rPr lang="en-US" dirty="0"/>
              <a:t>Special actions?</a:t>
            </a:r>
          </a:p>
          <a:p>
            <a:pPr marL="685800" indent="-457200">
              <a:buFont typeface="+mj-lt"/>
              <a:buAutoNum type="arabicPeriod"/>
            </a:pPr>
            <a:endParaRPr lang="en-US" dirty="0"/>
          </a:p>
          <a:p>
            <a:pPr marL="228600" indent="0"/>
            <a:r>
              <a:rPr lang="en-US" dirty="0"/>
              <a:t>Let's say a player needs a</a:t>
            </a:r>
            <a:r>
              <a:rPr lang="en-US" b="1" dirty="0"/>
              <a:t> sword</a:t>
            </a:r>
            <a:r>
              <a:rPr lang="en-US" dirty="0"/>
              <a:t> and we decide to make the game more challenging by not putting one anywhere in the game.</a:t>
            </a:r>
          </a:p>
          <a:p>
            <a:pPr marL="228600" indent="0"/>
            <a:r>
              <a:rPr lang="en-US" dirty="0"/>
              <a:t>Could we generate an action that results in the creation of a sword?</a:t>
            </a:r>
          </a:p>
          <a:p>
            <a:pPr marL="228600" indent="0"/>
            <a:r>
              <a:rPr lang="en-US" b="1" dirty="0"/>
              <a:t>Action: forge a sword</a:t>
            </a:r>
          </a:p>
          <a:p>
            <a:pPr marL="228600" indent="0"/>
            <a:r>
              <a:rPr lang="en-US" b="1" dirty="0"/>
              <a:t>Effects: a sword is created</a:t>
            </a:r>
            <a:endParaRPr lang="en-US" dirty="0"/>
          </a:p>
          <a:p>
            <a:pPr marL="228600" indent="0"/>
            <a:r>
              <a:rPr lang="en-US" b="1" dirty="0"/>
              <a:t>Preconditions: molten metal, a cast of a sword, an anvil, a hammer </a:t>
            </a:r>
          </a:p>
        </p:txBody>
      </p:sp>
    </p:spTree>
    <p:extLst>
      <p:ext uri="{BB962C8B-B14F-4D97-AF65-F5344CB8AC3E}">
        <p14:creationId xmlns:p14="http://schemas.microsoft.com/office/powerpoint/2010/main" val="124232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In-Class Activity</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Tree>
    <p:extLst>
      <p:ext uri="{BB962C8B-B14F-4D97-AF65-F5344CB8AC3E}">
        <p14:creationId xmlns:p14="http://schemas.microsoft.com/office/powerpoint/2010/main" val="167213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8576</TotalTime>
  <Words>12299</Words>
  <Application>Microsoft Macintosh PowerPoint</Application>
  <PresentationFormat>Widescreen</PresentationFormat>
  <Paragraphs>1261</Paragraphs>
  <Slides>55</Slides>
  <Notes>45</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Courier New</vt:lpstr>
      <vt:lpstr>Menlo</vt:lpstr>
      <vt:lpstr>Noto Sans Symbols</vt:lpstr>
      <vt:lpstr>Open Sans</vt:lpstr>
      <vt:lpstr>Open Sans SemiBold</vt:lpstr>
      <vt:lpstr>Tahoma</vt:lpstr>
      <vt:lpstr>Times</vt:lpstr>
      <vt:lpstr>Times New Roman</vt:lpstr>
      <vt:lpstr>Office Theme</vt:lpstr>
      <vt:lpstr>Search and Planning</vt:lpstr>
      <vt:lpstr>Problem-Solving Agents </vt:lpstr>
      <vt:lpstr>Review of Search Problems</vt:lpstr>
      <vt:lpstr>Formal Definition of a Search Problem</vt:lpstr>
      <vt:lpstr>Vacuum World</vt:lpstr>
      <vt:lpstr>Vacuum World</vt:lpstr>
      <vt:lpstr>Vacuum World</vt:lpstr>
      <vt:lpstr>Vacuum World</vt:lpstr>
      <vt:lpstr>Vacuum World</vt:lpstr>
      <vt:lpstr>Vacuum World</vt:lpstr>
      <vt:lpstr>Vacuum World</vt:lpstr>
      <vt:lpstr>Vacuum World</vt:lpstr>
      <vt:lpstr>Search Algorithms</vt:lpstr>
      <vt:lpstr>Useful Concepts</vt:lpstr>
      <vt:lpstr>Solutions and Optimal Solutions</vt:lpstr>
      <vt:lpstr>Basic search algorithms: Tree Search</vt:lpstr>
      <vt:lpstr>Generalized tree search</vt:lpstr>
      <vt:lpstr>8-Puzzle Search Tree </vt:lpstr>
      <vt:lpstr>8-Puzzle Search Tree </vt:lpstr>
      <vt:lpstr>Graph Search vs Tree Search</vt:lpstr>
      <vt:lpstr>Search Strategies</vt:lpstr>
      <vt:lpstr>8-Puzzle Breadth-first search</vt:lpstr>
      <vt:lpstr>Search Algorithms</vt:lpstr>
      <vt:lpstr>Properties of breadth-first search</vt:lpstr>
      <vt:lpstr>BFS versus DFS</vt:lpstr>
      <vt:lpstr>Exponential Space (and time) Is Not Good...</vt:lpstr>
      <vt:lpstr>Search and Planning</vt:lpstr>
      <vt:lpstr>Problem-Solving Agents </vt:lpstr>
      <vt:lpstr>Action Castle</vt:lpstr>
      <vt:lpstr>Art: Formulating a Search Problem</vt:lpstr>
      <vt:lpstr>Action Castle Map Navigation</vt:lpstr>
      <vt:lpstr>PowerPoint Presentation</vt:lpstr>
      <vt:lpstr>PowerPoint Presentation</vt:lpstr>
      <vt:lpstr>Action Castle</vt:lpstr>
      <vt:lpstr>Actions</vt:lpstr>
      <vt:lpstr>State Info</vt:lpstr>
      <vt:lpstr>My Solution</vt:lpstr>
      <vt:lpstr>Classical Planning</vt:lpstr>
      <vt:lpstr>Classical Planning</vt:lpstr>
      <vt:lpstr>Representation Language</vt:lpstr>
      <vt:lpstr>Representation Language</vt:lpstr>
      <vt:lpstr>State Representation</vt:lpstr>
      <vt:lpstr>Successor States</vt:lpstr>
      <vt:lpstr>Domain</vt:lpstr>
      <vt:lpstr>Algorithms for Classical Planning</vt:lpstr>
      <vt:lpstr>Forward State-Space Search for Planning</vt:lpstr>
      <vt:lpstr>Forward State-Space Search for Planning</vt:lpstr>
      <vt:lpstr>Backward State-Space Search for Planning aka Regression Search</vt:lpstr>
      <vt:lpstr>Backward State-Space Search for Planning aka Regression Search</vt:lpstr>
      <vt:lpstr>Heuristics for Planning</vt:lpstr>
      <vt:lpstr>Hierarchical Planning</vt:lpstr>
      <vt:lpstr>Planning and Games</vt:lpstr>
      <vt:lpstr>Planning can be used for AI characters</vt:lpstr>
      <vt:lpstr>Generating Puzzles</vt:lpstr>
      <vt:lpstr>In-Class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151</cp:revision>
  <dcterms:created xsi:type="dcterms:W3CDTF">2020-09-10T18:06:19Z</dcterms:created>
  <dcterms:modified xsi:type="dcterms:W3CDTF">2024-02-13T20:20:50Z</dcterms:modified>
</cp:coreProperties>
</file>